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96" r:id="rId2"/>
  </p:sldMasterIdLst>
  <p:notesMasterIdLst>
    <p:notesMasterId r:id="rId35"/>
  </p:notesMasterIdLst>
  <p:sldIdLst>
    <p:sldId id="273" r:id="rId3"/>
    <p:sldId id="337" r:id="rId4"/>
    <p:sldId id="310" r:id="rId5"/>
    <p:sldId id="257" r:id="rId6"/>
    <p:sldId id="347" r:id="rId7"/>
    <p:sldId id="340" r:id="rId8"/>
    <p:sldId id="292" r:id="rId9"/>
    <p:sldId id="295" r:id="rId10"/>
    <p:sldId id="313" r:id="rId11"/>
    <p:sldId id="330" r:id="rId12"/>
    <p:sldId id="331" r:id="rId13"/>
    <p:sldId id="332" r:id="rId14"/>
    <p:sldId id="333" r:id="rId15"/>
    <p:sldId id="334" r:id="rId16"/>
    <p:sldId id="335" r:id="rId17"/>
    <p:sldId id="336" r:id="rId18"/>
    <p:sldId id="339" r:id="rId19"/>
    <p:sldId id="344" r:id="rId20"/>
    <p:sldId id="345" r:id="rId21"/>
    <p:sldId id="311" r:id="rId22"/>
    <p:sldId id="298" r:id="rId23"/>
    <p:sldId id="301" r:id="rId24"/>
    <p:sldId id="318" r:id="rId25"/>
    <p:sldId id="320" r:id="rId26"/>
    <p:sldId id="322" r:id="rId27"/>
    <p:sldId id="319" r:id="rId28"/>
    <p:sldId id="321" r:id="rId29"/>
    <p:sldId id="307" r:id="rId30"/>
    <p:sldId id="348" r:id="rId31"/>
    <p:sldId id="291" r:id="rId32"/>
    <p:sldId id="338" r:id="rId33"/>
    <p:sldId id="343"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9" d="100"/>
          <a:sy n="69" d="100"/>
        </p:scale>
        <p:origin x="-119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82CA49F-D333-433A-AD89-9AF888F8F057}" type="datetimeFigureOut">
              <a:rPr lang="ar-IQ" smtClean="0"/>
              <a:t>29/01/1440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6F11712-D2A1-440D-937B-674D0F875AF8}" type="slidenum">
              <a:rPr lang="ar-IQ" smtClean="0"/>
              <a:t>‹#›</a:t>
            </a:fld>
            <a:endParaRPr lang="ar-IQ"/>
          </a:p>
        </p:txBody>
      </p:sp>
    </p:spTree>
    <p:extLst>
      <p:ext uri="{BB962C8B-B14F-4D97-AF65-F5344CB8AC3E}">
        <p14:creationId xmlns:p14="http://schemas.microsoft.com/office/powerpoint/2010/main" val="23553188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6F11712-D2A1-440D-937B-674D0F875AF8}" type="slidenum">
              <a:rPr lang="ar-IQ" smtClean="0"/>
              <a:t>24</a:t>
            </a:fld>
            <a:endParaRPr lang="ar-IQ"/>
          </a:p>
        </p:txBody>
      </p:sp>
    </p:spTree>
    <p:extLst>
      <p:ext uri="{BB962C8B-B14F-4D97-AF65-F5344CB8AC3E}">
        <p14:creationId xmlns:p14="http://schemas.microsoft.com/office/powerpoint/2010/main" val="415855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fld id="{98343767-D9A3-4AC3-BB24-9CA031B0B33A}" type="datetimeFigureOut">
              <a:rPr lang="ar-SA" smtClean="0"/>
              <a:pPr/>
              <a:t>29/01/1440</a:t>
            </a:fld>
            <a:endParaRPr lang="ar-SA"/>
          </a:p>
        </p:txBody>
      </p:sp>
      <p:sp>
        <p:nvSpPr>
          <p:cNvPr id="17" name="عنصر نائب للتذييل 16"/>
          <p:cNvSpPr>
            <a:spLocks noGrp="1"/>
          </p:cNvSpPr>
          <p:nvPr>
            <p:ph type="ftr" sz="quarter" idx="11"/>
          </p:nvPr>
        </p:nvSpPr>
        <p:spPr>
          <a:xfrm>
            <a:off x="2898648" y="6355080"/>
            <a:ext cx="3474720" cy="365760"/>
          </a:xfrm>
        </p:spPr>
        <p:txBody>
          <a:bodyPr/>
          <a:lstStyle/>
          <a:p>
            <a:endParaRPr lang="ar-SA"/>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B19DB6A0-F725-459F-BC62-7891F60A33FB}" type="slidenum">
              <a:rPr lang="ar-SA" smtClean="0"/>
              <a:pPr/>
              <a:t>‹#›</a:t>
            </a:fld>
            <a:endParaRPr lang="ar-SA"/>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9DB6A0-F725-459F-BC62-7891F60A33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9DB6A0-F725-459F-BC62-7891F60A33FB}" type="slidenum">
              <a:rPr lang="ar-SA" smtClean="0"/>
              <a:pPr/>
              <a:t>‹#›</a:t>
            </a:fld>
            <a:endParaRPr lang="ar-SA"/>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B19DB6A0-F725-459F-BC62-7891F60A33FB}"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19DB6A0-F725-459F-BC62-7891F60A33FB}"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19DB6A0-F725-459F-BC62-7891F60A33FB}"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B19DB6A0-F725-459F-BC62-7891F60A33FB}"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B19DB6A0-F725-459F-BC62-7891F60A33FB}" type="slidenum">
              <a:rPr lang="ar-SA" smtClean="0"/>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B19DB6A0-F725-459F-BC62-7891F60A33FB}"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B19DB6A0-F725-459F-BC62-7891F60A33FB}"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B19DB6A0-F725-459F-BC62-7891F60A33F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9DB6A0-F725-459F-BC62-7891F60A33FB}" type="slidenum">
              <a:rPr lang="ar-SA" smtClean="0"/>
              <a:pPr/>
              <a:t>‹#›</a:t>
            </a:fld>
            <a:endParaRPr lang="ar-SA"/>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B19DB6A0-F725-459F-BC62-7891F60A33FB}"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19DB6A0-F725-459F-BC62-7891F60A33FB}"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19DB6A0-F725-459F-BC62-7891F60A33F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fld id="{98343767-D9A3-4AC3-BB24-9CA031B0B33A}" type="datetimeFigureOut">
              <a:rPr lang="ar-SA" smtClean="0"/>
              <a:pPr/>
              <a:t>29/01/1440</a:t>
            </a:fld>
            <a:endParaRPr lang="ar-SA"/>
          </a:p>
        </p:txBody>
      </p:sp>
      <p:sp>
        <p:nvSpPr>
          <p:cNvPr id="5" name="عنصر نائب للتذييل 4"/>
          <p:cNvSpPr>
            <a:spLocks noGrp="1"/>
          </p:cNvSpPr>
          <p:nvPr>
            <p:ph type="ftr" sz="quarter" idx="11"/>
          </p:nvPr>
        </p:nvSpPr>
        <p:spPr>
          <a:xfrm>
            <a:off x="2898648" y="6355080"/>
            <a:ext cx="3474720" cy="365760"/>
          </a:xfrm>
        </p:spPr>
        <p:txBody>
          <a:bodyPr/>
          <a:lstStyle/>
          <a:p>
            <a:endParaRPr lang="ar-SA"/>
          </a:p>
        </p:txBody>
      </p:sp>
      <p:sp>
        <p:nvSpPr>
          <p:cNvPr id="6" name="عنصر نائب لرقم الشريحة 5"/>
          <p:cNvSpPr>
            <a:spLocks noGrp="1"/>
          </p:cNvSpPr>
          <p:nvPr>
            <p:ph type="sldNum" sz="quarter" idx="12"/>
          </p:nvPr>
        </p:nvSpPr>
        <p:spPr>
          <a:xfrm>
            <a:off x="1069848" y="6355080"/>
            <a:ext cx="1520952" cy="365760"/>
          </a:xfrm>
        </p:spPr>
        <p:txBody>
          <a:bodyPr/>
          <a:lstStyle/>
          <a:p>
            <a:fld id="{B19DB6A0-F725-459F-BC62-7891F60A33FB}" type="slidenum">
              <a:rPr lang="ar-SA" smtClean="0"/>
              <a:pPr/>
              <a:t>‹#›</a:t>
            </a:fld>
            <a:endParaRPr lang="ar-SA"/>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19DB6A0-F725-459F-BC62-7891F60A33FB}" type="slidenum">
              <a:rPr lang="ar-SA" smtClean="0"/>
              <a:pPr/>
              <a:t>‹#›</a:t>
            </a:fld>
            <a:endParaRPr lang="ar-SA"/>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19DB6A0-F725-459F-BC62-7891F60A33FB}" type="slidenum">
              <a:rPr lang="ar-SA" smtClean="0"/>
              <a:pPr/>
              <a:t>‹#›</a:t>
            </a:fld>
            <a:endParaRPr lang="ar-SA"/>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19DB6A0-F725-459F-BC62-7891F60A33FB}" type="slidenum">
              <a:rPr lang="ar-SA" smtClean="0"/>
              <a:pPr/>
              <a:t>‹#›</a:t>
            </a:fld>
            <a:endParaRPr lang="ar-SA"/>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19DB6A0-F725-459F-BC62-7891F60A33FB}" type="slidenum">
              <a:rPr lang="ar-SA" smtClean="0"/>
              <a:pPr/>
              <a:t>‹#›</a:t>
            </a:fld>
            <a:endParaRPr lang="ar-SA"/>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19DB6A0-F725-459F-BC62-7891F60A33FB}"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8343767-D9A3-4AC3-BB24-9CA031B0B33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19DB6A0-F725-459F-BC62-7891F60A33FB}"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8343767-D9A3-4AC3-BB24-9CA031B0B33A}" type="datetimeFigureOut">
              <a:rPr lang="ar-SA" smtClean="0"/>
              <a:pPr/>
              <a:t>29/01/1440</a:t>
            </a:fld>
            <a:endParaRPr lang="ar-SA"/>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9DB6A0-F725-459F-BC62-7891F60A33FB}" type="slidenum">
              <a:rPr lang="ar-SA" smtClean="0"/>
              <a:pPr/>
              <a:t>‹#›</a:t>
            </a:fld>
            <a:endParaRPr lang="ar-SA"/>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8343767-D9A3-4AC3-BB24-9CA031B0B33A}" type="datetimeFigureOut">
              <a:rPr lang="ar-SA" smtClean="0"/>
              <a:pPr/>
              <a:t>29/01/1440</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DB6A0-F725-459F-BC62-7891F60A33FB}"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alnayfat.net/vb/imgcache/2/8911alsh3er.jpg"/>
          <p:cNvPicPr>
            <a:picLocks noChangeAspect="1" noChangeArrowheads="1"/>
          </p:cNvPicPr>
          <p:nvPr/>
        </p:nvPicPr>
        <p:blipFill>
          <a:blip r:embed="rId2"/>
          <a:srcRect/>
          <a:stretch>
            <a:fillRect/>
          </a:stretch>
        </p:blipFill>
        <p:spPr bwMode="auto">
          <a:xfrm rot="5400000">
            <a:off x="-921253" y="2526019"/>
            <a:ext cx="4324532" cy="2053462"/>
          </a:xfrm>
          <a:prstGeom prst="rect">
            <a:avLst/>
          </a:prstGeom>
          <a:noFill/>
        </p:spPr>
      </p:pic>
      <p:sp>
        <p:nvSpPr>
          <p:cNvPr id="2" name="مستطيل 1"/>
          <p:cNvSpPr/>
          <p:nvPr/>
        </p:nvSpPr>
        <p:spPr>
          <a:xfrm>
            <a:off x="1403648" y="2411105"/>
            <a:ext cx="7709373" cy="1200329"/>
          </a:xfrm>
          <a:prstGeom prst="rect">
            <a:avLst/>
          </a:prstGeom>
        </p:spPr>
        <p:txBody>
          <a:bodyPr wrap="square">
            <a:spAutoFit/>
          </a:bodyPr>
          <a:lstStyle/>
          <a:p>
            <a:pPr algn="ctr"/>
            <a:r>
              <a:rPr lang="ar-IQ" sz="3600" b="1" dirty="0" smtClean="0"/>
              <a:t>قال </a:t>
            </a:r>
            <a:r>
              <a:rPr lang="ar-IQ" sz="3600" b="1" dirty="0" smtClean="0"/>
              <a:t>امير المؤمنين (ع) </a:t>
            </a:r>
            <a:endParaRPr lang="ar-IQ" sz="3600" b="1" dirty="0" smtClean="0"/>
          </a:p>
          <a:p>
            <a:pPr algn="ctr"/>
            <a:r>
              <a:rPr lang="ar-IQ" sz="3200" b="1" dirty="0" smtClean="0"/>
              <a:t>(يتفاضل الناس بالعلوم والعقول لا بالأموال والاصول </a:t>
            </a:r>
            <a:r>
              <a:rPr lang="ar-IQ" sz="3600" b="1" dirty="0" smtClean="0"/>
              <a:t>)</a:t>
            </a:r>
            <a:endParaRPr lang="ar-IQ"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sz="4000" dirty="0" smtClean="0">
                <a:solidFill>
                  <a:schemeClr val="tx1"/>
                </a:solidFill>
              </a:rPr>
              <a:t>الاتزان – الاستتباب اثناء اداء النشاط الرياضي </a:t>
            </a:r>
            <a:endParaRPr lang="ar-IQ" sz="4000" dirty="0">
              <a:solidFill>
                <a:schemeClr val="tx1"/>
              </a:solidFill>
            </a:endParaRPr>
          </a:p>
        </p:txBody>
      </p:sp>
      <p:sp>
        <p:nvSpPr>
          <p:cNvPr id="3" name="عنصر نائب للمحتوى 2"/>
          <p:cNvSpPr>
            <a:spLocks noGrp="1"/>
          </p:cNvSpPr>
          <p:nvPr>
            <p:ph idx="1"/>
          </p:nvPr>
        </p:nvSpPr>
        <p:spPr/>
        <p:txBody>
          <a:bodyPr/>
          <a:lstStyle/>
          <a:p>
            <a:r>
              <a:rPr lang="ar-IQ" dirty="0" smtClean="0"/>
              <a:t>1-الاتزان </a:t>
            </a:r>
            <a:r>
              <a:rPr lang="ar-IQ" dirty="0"/>
              <a:t>قبل الاداء (في الراحة )</a:t>
            </a:r>
          </a:p>
          <a:p>
            <a:r>
              <a:rPr lang="ar-IQ" dirty="0" smtClean="0"/>
              <a:t>2-الاتزان </a:t>
            </a:r>
            <a:r>
              <a:rPr lang="ar-IQ" dirty="0"/>
              <a:t>قبل تنفيذ المنافسة </a:t>
            </a:r>
          </a:p>
          <a:p>
            <a:r>
              <a:rPr lang="ar-IQ" dirty="0" smtClean="0"/>
              <a:t>3-الاتزان </a:t>
            </a:r>
            <a:r>
              <a:rPr lang="ar-IQ" dirty="0"/>
              <a:t>اثناء المنافسة </a:t>
            </a:r>
          </a:p>
          <a:p>
            <a:r>
              <a:rPr lang="ar-IQ" dirty="0" smtClean="0"/>
              <a:t>4-الاتزان </a:t>
            </a:r>
            <a:r>
              <a:rPr lang="ar-IQ" dirty="0"/>
              <a:t>بعد الانتهاء من المنافسة </a:t>
            </a:r>
          </a:p>
          <a:p>
            <a:endParaRPr lang="ar-IQ" dirty="0"/>
          </a:p>
        </p:txBody>
      </p:sp>
    </p:spTree>
    <p:extLst>
      <p:ext uri="{BB962C8B-B14F-4D97-AF65-F5344CB8AC3E}">
        <p14:creationId xmlns:p14="http://schemas.microsoft.com/office/powerpoint/2010/main" val="2190054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88640"/>
            <a:ext cx="7992888" cy="6408712"/>
          </a:xfrm>
        </p:spPr>
        <p:txBody>
          <a:bodyPr>
            <a:normAutofit fontScale="92500" lnSpcReduction="20000"/>
          </a:bodyPr>
          <a:lstStyle/>
          <a:p>
            <a:r>
              <a:rPr lang="ar-IQ" b="1" dirty="0" smtClean="0"/>
              <a:t>1-الاتزان </a:t>
            </a:r>
            <a:r>
              <a:rPr lang="ar-IQ" b="1" dirty="0"/>
              <a:t>في الراحة :</a:t>
            </a:r>
          </a:p>
          <a:p>
            <a:r>
              <a:rPr lang="ar-IQ" dirty="0"/>
              <a:t>عادة ما يكون آليات التحكم به على درجة عالية من الدقة لان لا توجد أي مؤثرات خارجية تغير من البيئة الداخلية للخلايا او المحيط بها ولذا نجد كل المؤشرات ضمن الحدود الطبيعية مثال : درجة الحرارة –حامض </a:t>
            </a:r>
            <a:r>
              <a:rPr lang="ar-IQ" dirty="0" err="1"/>
              <a:t>اللاكتيك</a:t>
            </a:r>
            <a:r>
              <a:rPr lang="ar-IQ" dirty="0"/>
              <a:t> –</a:t>
            </a:r>
            <a:r>
              <a:rPr lang="ar-IQ" dirty="0" err="1"/>
              <a:t>آيون</a:t>
            </a:r>
            <a:r>
              <a:rPr lang="ar-IQ" dirty="0"/>
              <a:t> </a:t>
            </a:r>
            <a:r>
              <a:rPr lang="ar-IQ" dirty="0" err="1"/>
              <a:t>الهايدروجين</a:t>
            </a:r>
            <a:r>
              <a:rPr lang="ar-IQ" dirty="0"/>
              <a:t> –سكر الدم –الضغط الدموي </a:t>
            </a:r>
            <a:r>
              <a:rPr lang="ar-IQ" dirty="0" smtClean="0"/>
              <a:t>–الضغط الجزيئي </a:t>
            </a:r>
            <a:r>
              <a:rPr lang="ar-IQ" dirty="0" err="1" smtClean="0"/>
              <a:t>للاوكسجين</a:t>
            </a:r>
            <a:r>
              <a:rPr lang="ar-IQ" dirty="0" smtClean="0"/>
              <a:t> وكذلك ثاني اوكسيد الكاربون- الاملاح المعدنية –حامض </a:t>
            </a:r>
            <a:r>
              <a:rPr lang="ar-IQ" dirty="0" err="1" smtClean="0"/>
              <a:t>اليوريك</a:t>
            </a:r>
            <a:r>
              <a:rPr lang="ar-IQ" dirty="0" smtClean="0"/>
              <a:t>...) </a:t>
            </a:r>
            <a:r>
              <a:rPr lang="ar-IQ" dirty="0"/>
              <a:t>ضمن الحدود الطبيعية </a:t>
            </a:r>
          </a:p>
          <a:p>
            <a:r>
              <a:rPr lang="ar-IQ" b="1" dirty="0" smtClean="0"/>
              <a:t>2-الاتزان </a:t>
            </a:r>
            <a:r>
              <a:rPr lang="ar-IQ" b="1" dirty="0"/>
              <a:t>قبل بدء المنافسة : </a:t>
            </a:r>
            <a:r>
              <a:rPr lang="ar-IQ" dirty="0"/>
              <a:t>وهذا يعتمد على عدة عوامل شدة المنافسة زمن المنافسة مستوى المنافسين نتيجة المنافسة </a:t>
            </a:r>
            <a:r>
              <a:rPr lang="ar-IQ" dirty="0" smtClean="0"/>
              <a:t>....وبالتالي </a:t>
            </a:r>
            <a:r>
              <a:rPr lang="ar-IQ" dirty="0"/>
              <a:t>تحدث تغيرات طفيفة يمكن السيطرة عليها بشكل سريع بحيث تكون ضمن الحدود الطبيعية او اقرب اليها .وهي تكون تحت ضغوط نفسية اكثر من الضغوط </a:t>
            </a:r>
            <a:r>
              <a:rPr lang="ar-IQ" dirty="0" err="1" smtClean="0"/>
              <a:t>البدنية.مثال</a:t>
            </a:r>
            <a:r>
              <a:rPr lang="ar-IQ" dirty="0" smtClean="0"/>
              <a:t> (التغير في عدد مرات التنفس تحت حاجة الجسم </a:t>
            </a:r>
            <a:r>
              <a:rPr lang="ar-IQ" dirty="0" err="1" smtClean="0"/>
              <a:t>لانتاج</a:t>
            </a:r>
            <a:r>
              <a:rPr lang="ar-IQ" dirty="0" smtClean="0"/>
              <a:t> الطاقة من الطبيعي تحت </a:t>
            </a:r>
            <a:r>
              <a:rPr lang="ar-IQ" dirty="0" err="1" smtClean="0"/>
              <a:t>تاثير</a:t>
            </a:r>
            <a:r>
              <a:rPr lang="ar-IQ" dirty="0" smtClean="0"/>
              <a:t> عصبي وليس كيميائي )</a:t>
            </a:r>
            <a:endParaRPr lang="ar-IQ" dirty="0"/>
          </a:p>
          <a:p>
            <a:endParaRPr lang="ar-IQ" dirty="0"/>
          </a:p>
        </p:txBody>
      </p:sp>
    </p:spTree>
    <p:extLst>
      <p:ext uri="{BB962C8B-B14F-4D97-AF65-F5344CB8AC3E}">
        <p14:creationId xmlns:p14="http://schemas.microsoft.com/office/powerpoint/2010/main" val="2311031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332656"/>
            <a:ext cx="7992888" cy="6264696"/>
          </a:xfrm>
        </p:spPr>
        <p:txBody>
          <a:bodyPr>
            <a:normAutofit fontScale="92500" lnSpcReduction="20000"/>
          </a:bodyPr>
          <a:lstStyle/>
          <a:p>
            <a:r>
              <a:rPr lang="ar-IQ" b="1" dirty="0" smtClean="0"/>
              <a:t>3-الاتزان اثناء </a:t>
            </a:r>
            <a:r>
              <a:rPr lang="ar-IQ" b="1" dirty="0"/>
              <a:t>المنافسة </a:t>
            </a:r>
            <a:r>
              <a:rPr lang="ar-IQ" b="1" dirty="0" smtClean="0"/>
              <a:t>:التغيرات الحادثة في البيئة الداخلية  بين السرعة والمطاولة :</a:t>
            </a:r>
            <a:endParaRPr lang="ar-IQ" b="1" dirty="0"/>
          </a:p>
          <a:p>
            <a:pPr algn="just"/>
            <a:r>
              <a:rPr lang="ar-IQ" b="1" dirty="0"/>
              <a:t>(أ) </a:t>
            </a:r>
            <a:r>
              <a:rPr lang="ar-IQ" b="1" u="sng" dirty="0"/>
              <a:t>منافسات المطاولة </a:t>
            </a:r>
            <a:r>
              <a:rPr lang="ar-IQ" b="1" dirty="0"/>
              <a:t>:</a:t>
            </a:r>
          </a:p>
          <a:p>
            <a:pPr algn="just"/>
            <a:r>
              <a:rPr lang="ar-IQ" dirty="0"/>
              <a:t>التغيرات في الضغط الجزيئي </a:t>
            </a:r>
            <a:r>
              <a:rPr lang="ar-IQ" dirty="0" err="1"/>
              <a:t>للاوكسجين</a:t>
            </a:r>
            <a:r>
              <a:rPr lang="ar-IQ" dirty="0"/>
              <a:t> وثاني اوكسيد الكاربون ودرجة الحرارة وسكر الدم  وضربات القلب الاملاح المعدنية ...سوف تكون في بداية المنافسة كبيرة نوعا ما في تصاعد ولكن سرعان ما يتم السيطرة عليها واعادتها بسبب حالة الثبات التي يصل لها الرياضي ولكن تبقى ما بعد الاداء تغيرات </a:t>
            </a:r>
            <a:r>
              <a:rPr lang="ar-IQ" dirty="0" smtClean="0"/>
              <a:t>في الجسم </a:t>
            </a:r>
            <a:r>
              <a:rPr lang="ar-IQ" dirty="0"/>
              <a:t>مثل تعويض </a:t>
            </a:r>
            <a:r>
              <a:rPr lang="ar-IQ" dirty="0" smtClean="0"/>
              <a:t>الماء </a:t>
            </a:r>
            <a:r>
              <a:rPr lang="ar-IQ" dirty="0" err="1" smtClean="0"/>
              <a:t>الكلايكوجين</a:t>
            </a:r>
            <a:r>
              <a:rPr lang="ar-IQ" dirty="0" smtClean="0"/>
              <a:t> </a:t>
            </a:r>
            <a:r>
              <a:rPr lang="ar-IQ" dirty="0"/>
              <a:t>المصروف والاملاح المعدنية المفقودة </a:t>
            </a:r>
          </a:p>
          <a:p>
            <a:pPr algn="just"/>
            <a:r>
              <a:rPr lang="ar-IQ" b="1" dirty="0"/>
              <a:t>(ب) </a:t>
            </a:r>
            <a:r>
              <a:rPr lang="ar-IQ" b="1" u="sng" dirty="0"/>
              <a:t>منافسات  السرعة </a:t>
            </a:r>
            <a:r>
              <a:rPr lang="ar-IQ" b="1" dirty="0"/>
              <a:t>: </a:t>
            </a:r>
            <a:r>
              <a:rPr lang="ar-IQ" dirty="0"/>
              <a:t>تسبب اداء منافسات السرعة الى تغيرات سريعة وبتصاعد مثل حامض </a:t>
            </a:r>
            <a:r>
              <a:rPr lang="ar-IQ" dirty="0" err="1"/>
              <a:t>اللاكتيك</a:t>
            </a:r>
            <a:r>
              <a:rPr lang="ar-IQ" dirty="0"/>
              <a:t> – </a:t>
            </a:r>
            <a:r>
              <a:rPr lang="ar-IQ" dirty="0" err="1"/>
              <a:t>آيون</a:t>
            </a:r>
            <a:r>
              <a:rPr lang="ar-IQ" dirty="0"/>
              <a:t> </a:t>
            </a:r>
            <a:r>
              <a:rPr lang="ar-IQ" dirty="0" smtClean="0"/>
              <a:t>الهيدروجين – مخازن الطاقة </a:t>
            </a:r>
            <a:r>
              <a:rPr lang="ar-IQ" dirty="0" err="1" smtClean="0"/>
              <a:t>الفسفوجينية</a:t>
            </a:r>
            <a:r>
              <a:rPr lang="ar-IQ" dirty="0" smtClean="0"/>
              <a:t>  </a:t>
            </a:r>
            <a:r>
              <a:rPr lang="ar-IQ" dirty="0"/>
              <a:t>–الضغط الجزيئي </a:t>
            </a:r>
            <a:r>
              <a:rPr lang="ar-IQ" dirty="0" err="1"/>
              <a:t>للاوكسجين</a:t>
            </a:r>
            <a:r>
              <a:rPr lang="ar-IQ" dirty="0"/>
              <a:t> وثاني اوكسيد الكاربون </a:t>
            </a:r>
            <a:r>
              <a:rPr lang="ar-IQ" dirty="0" smtClean="0"/>
              <a:t>...</a:t>
            </a:r>
            <a:endParaRPr lang="ar-IQ" dirty="0"/>
          </a:p>
          <a:p>
            <a:pPr algn="just"/>
            <a:r>
              <a:rPr lang="ar-IQ" dirty="0"/>
              <a:t>مسببه تغيرا في البيئة الداخلية وهذا لا يمكن اعادة التوازن خلال الاداء الا بعد انتهاء الاداء </a:t>
            </a:r>
          </a:p>
          <a:p>
            <a:endParaRPr lang="ar-IQ" dirty="0"/>
          </a:p>
        </p:txBody>
      </p:sp>
    </p:spTree>
    <p:extLst>
      <p:ext uri="{BB962C8B-B14F-4D97-AF65-F5344CB8AC3E}">
        <p14:creationId xmlns:p14="http://schemas.microsoft.com/office/powerpoint/2010/main" val="1223217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88640"/>
            <a:ext cx="7848872" cy="6480720"/>
          </a:xfrm>
        </p:spPr>
        <p:txBody>
          <a:bodyPr>
            <a:normAutofit/>
          </a:bodyPr>
          <a:lstStyle/>
          <a:p>
            <a:pPr algn="just"/>
            <a:r>
              <a:rPr lang="ar-IQ" b="1" dirty="0"/>
              <a:t>4-التوازن بعد الاداء (في الراحة )</a:t>
            </a:r>
          </a:p>
          <a:p>
            <a:pPr algn="just"/>
            <a:r>
              <a:rPr lang="ar-IQ" dirty="0"/>
              <a:t>لابد ان يتم </a:t>
            </a:r>
            <a:r>
              <a:rPr lang="ar-IQ" dirty="0" smtClean="0"/>
              <a:t>التعويض لجسم الرياضي لما </a:t>
            </a:r>
            <a:r>
              <a:rPr lang="ar-IQ" dirty="0"/>
              <a:t>فقده اثناء الجهد البدني </a:t>
            </a:r>
            <a:r>
              <a:rPr lang="ar-IQ" dirty="0" smtClean="0"/>
              <a:t>وهذا </a:t>
            </a:r>
            <a:r>
              <a:rPr lang="ar-IQ" dirty="0"/>
              <a:t>يكون عن طريقين هما :</a:t>
            </a:r>
          </a:p>
          <a:p>
            <a:pPr algn="just"/>
            <a:r>
              <a:rPr lang="ar-IQ" b="1" u="sng" dirty="0"/>
              <a:t>خارجي</a:t>
            </a:r>
            <a:r>
              <a:rPr lang="ar-IQ" b="1" dirty="0"/>
              <a:t> : </a:t>
            </a:r>
            <a:r>
              <a:rPr lang="ar-IQ" dirty="0"/>
              <a:t>(الغذاء </a:t>
            </a:r>
            <a:r>
              <a:rPr lang="ar-IQ" dirty="0" smtClean="0"/>
              <a:t>) (البروتينات والدهون </a:t>
            </a:r>
            <a:r>
              <a:rPr lang="ar-IQ" dirty="0" err="1" smtClean="0"/>
              <a:t>والكاربوهيدرات</a:t>
            </a:r>
            <a:r>
              <a:rPr lang="ar-IQ" dirty="0" smtClean="0"/>
              <a:t> والماء والاملاح المعدنية والفيتامينات ) </a:t>
            </a:r>
            <a:r>
              <a:rPr lang="ar-IQ" dirty="0"/>
              <a:t>– التبريد – الساونة –التدليك –النوم ...)</a:t>
            </a:r>
          </a:p>
          <a:p>
            <a:pPr algn="just"/>
            <a:r>
              <a:rPr lang="ar-IQ" b="1" u="sng" dirty="0"/>
              <a:t>داخلي</a:t>
            </a:r>
            <a:r>
              <a:rPr lang="ar-IQ" b="1" dirty="0"/>
              <a:t> :</a:t>
            </a:r>
            <a:r>
              <a:rPr lang="ar-IQ" dirty="0"/>
              <a:t>العديد من التغيرات تحدث في داخل جسم الرياضي بعد انتهاء الجهد منها (التغير في مجرى الدم –طرح الفضلات الايضية – التخلص من زيادة حامض </a:t>
            </a:r>
            <a:r>
              <a:rPr lang="ar-IQ" dirty="0" err="1"/>
              <a:t>اللاكتيك</a:t>
            </a:r>
            <a:r>
              <a:rPr lang="ar-IQ" dirty="0"/>
              <a:t> – تعويض نظام الطاقة الاول – التخلص </a:t>
            </a:r>
            <a:r>
              <a:rPr lang="ar-IQ" dirty="0" smtClean="0"/>
              <a:t>من اليوريا </a:t>
            </a:r>
            <a:r>
              <a:rPr lang="ar-IQ" dirty="0"/>
              <a:t>–والامونيا –الاحتفاظ بنسب الاملاح المعدنية </a:t>
            </a:r>
            <a:r>
              <a:rPr lang="ar-IQ" dirty="0" smtClean="0"/>
              <a:t>–ترميم الخلايا ومعالجة التالف منها.....</a:t>
            </a:r>
            <a:endParaRPr lang="ar-IQ" dirty="0"/>
          </a:p>
          <a:p>
            <a:endParaRPr lang="ar-IQ" dirty="0"/>
          </a:p>
        </p:txBody>
      </p:sp>
    </p:spTree>
    <p:extLst>
      <p:ext uri="{BB962C8B-B14F-4D97-AF65-F5344CB8AC3E}">
        <p14:creationId xmlns:p14="http://schemas.microsoft.com/office/powerpoint/2010/main" val="261233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IQ" dirty="0"/>
              <a:t>كل تلك التغيرات للمحافظة على الاستتباب او الاتزان تتم من خلال مشاركة الاجهزة الحيوية بشكل مترافق </a:t>
            </a:r>
            <a:r>
              <a:rPr lang="ar-IQ" dirty="0" smtClean="0"/>
              <a:t>وبإدارة </a:t>
            </a:r>
            <a:r>
              <a:rPr lang="ar-IQ" dirty="0"/>
              <a:t>الجهاز العصبي المركزي </a:t>
            </a:r>
            <a:r>
              <a:rPr lang="ar-IQ" dirty="0" smtClean="0"/>
              <a:t>(الاعصاب والجهاز </a:t>
            </a:r>
            <a:r>
              <a:rPr lang="ar-IQ" dirty="0"/>
              <a:t>الحسي والعضلي </a:t>
            </a:r>
            <a:r>
              <a:rPr lang="ar-IQ" dirty="0" smtClean="0"/>
              <a:t>والهرموني </a:t>
            </a:r>
            <a:r>
              <a:rPr lang="ar-IQ" dirty="0"/>
              <a:t>)</a:t>
            </a:r>
          </a:p>
          <a:p>
            <a:endParaRPr lang="ar-IQ" dirty="0"/>
          </a:p>
        </p:txBody>
      </p:sp>
    </p:spTree>
    <p:extLst>
      <p:ext uri="{BB962C8B-B14F-4D97-AF65-F5344CB8AC3E}">
        <p14:creationId xmlns:p14="http://schemas.microsoft.com/office/powerpoint/2010/main" val="601209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4000" b="1" dirty="0"/>
              <a:t>تنظيم وظائف الجسم والتمرين البدني</a:t>
            </a:r>
            <a:endParaRPr lang="ar-IQ" sz="4000" dirty="0"/>
          </a:p>
        </p:txBody>
      </p:sp>
      <p:sp>
        <p:nvSpPr>
          <p:cNvPr id="3" name="عنصر نائب للمحتوى 2"/>
          <p:cNvSpPr>
            <a:spLocks noGrp="1"/>
          </p:cNvSpPr>
          <p:nvPr>
            <p:ph idx="1"/>
          </p:nvPr>
        </p:nvSpPr>
        <p:spPr>
          <a:xfrm>
            <a:off x="1043608" y="1124744"/>
            <a:ext cx="8100392" cy="5616624"/>
          </a:xfrm>
        </p:spPr>
        <p:txBody>
          <a:bodyPr>
            <a:normAutofit fontScale="85000" lnSpcReduction="10000"/>
          </a:bodyPr>
          <a:lstStyle/>
          <a:p>
            <a:pPr marL="82296" indent="0" algn="just">
              <a:buNone/>
            </a:pPr>
            <a:r>
              <a:rPr lang="ar-IQ" b="1" dirty="0"/>
              <a:t>ان اداء اي وظيفة في الجسم لا بد ان تتم من خلال عمل الجهاز العصبي واقسامه المختلفة وعليه ان الجهاز العصبي يتكون من الاقسام التالية :</a:t>
            </a:r>
            <a:endParaRPr lang="en-US" b="1" dirty="0"/>
          </a:p>
          <a:p>
            <a:pPr marL="82296" lvl="0" indent="0" algn="just">
              <a:buNone/>
            </a:pPr>
            <a:r>
              <a:rPr lang="ar-IQ" b="1" dirty="0" smtClean="0"/>
              <a:t>1-القسم </a:t>
            </a:r>
            <a:r>
              <a:rPr lang="ar-IQ" b="1" dirty="0"/>
              <a:t>الحسي </a:t>
            </a:r>
            <a:endParaRPr lang="en-US" b="1" dirty="0"/>
          </a:p>
          <a:p>
            <a:pPr marL="82296" lvl="0" indent="0" algn="just">
              <a:buNone/>
            </a:pPr>
            <a:r>
              <a:rPr lang="ar-IQ" b="1" dirty="0" smtClean="0"/>
              <a:t>2-الجهاز </a:t>
            </a:r>
            <a:r>
              <a:rPr lang="ar-IQ" b="1" dirty="0"/>
              <a:t>العصبي : التكاملي " </a:t>
            </a:r>
            <a:endParaRPr lang="en-US" b="1" dirty="0"/>
          </a:p>
          <a:p>
            <a:pPr marL="82296" lvl="0" indent="0" algn="just">
              <a:buNone/>
            </a:pPr>
            <a:r>
              <a:rPr lang="ar-IQ" b="1" dirty="0" smtClean="0"/>
              <a:t>3-القسم </a:t>
            </a:r>
            <a:r>
              <a:rPr lang="ar-IQ" b="1" dirty="0"/>
              <a:t>الحركي </a:t>
            </a:r>
            <a:endParaRPr lang="en-US" b="1" dirty="0"/>
          </a:p>
          <a:p>
            <a:pPr marL="82296" indent="0" algn="just">
              <a:buNone/>
            </a:pPr>
            <a:r>
              <a:rPr lang="ar-IQ" b="1" dirty="0"/>
              <a:t>اذ الخبرة الحاصلة في الدماغ هي نتاج </a:t>
            </a:r>
            <a:r>
              <a:rPr lang="ar-IQ" b="1" u="sng" dirty="0"/>
              <a:t>القسم </a:t>
            </a:r>
            <a:r>
              <a:rPr lang="ar-IQ" b="1" u="sng" dirty="0" smtClean="0"/>
              <a:t>الحسي </a:t>
            </a:r>
            <a:r>
              <a:rPr lang="ar-IQ" b="1" dirty="0"/>
              <a:t>فمثلا ان كرة القدم والطائرة والمضرب ......هي عبارة عن مثيرات يتم نقلها الى الجهاز العصبي عن طريق المستقبلات الحسية وان </a:t>
            </a:r>
            <a:r>
              <a:rPr lang="ar-IQ" b="1" u="sng" dirty="0"/>
              <a:t>الجهاز العصبي </a:t>
            </a:r>
            <a:r>
              <a:rPr lang="ar-IQ" b="1" dirty="0"/>
              <a:t>ومن خلال مقارنة المعلومات الواردة مع الخبرة السابقة يكون برنامج لحل المشكلة الحركية والتي يرسلها عن طريق الاعصاب الحركية الى </a:t>
            </a:r>
            <a:r>
              <a:rPr lang="ar-IQ" b="1" u="sng" dirty="0"/>
              <a:t>العضلات</a:t>
            </a:r>
            <a:r>
              <a:rPr lang="ar-IQ" b="1" dirty="0"/>
              <a:t> العاملة لحل الواجب الحركي اي المهارة الحركية كالتهديف بكرة القدم .</a:t>
            </a:r>
            <a:endParaRPr lang="en-US" b="1" dirty="0"/>
          </a:p>
          <a:p>
            <a:pPr marL="82296" indent="0" algn="just">
              <a:buNone/>
            </a:pPr>
            <a:r>
              <a:rPr lang="ar-IQ" b="1" dirty="0"/>
              <a:t>كما ان الجهاز العصبي يحتوي على جهاز مستقل يسمى الجهاز العصبي </a:t>
            </a:r>
            <a:r>
              <a:rPr lang="ar-IQ" b="1" u="sng" dirty="0"/>
              <a:t>المستقل</a:t>
            </a:r>
            <a:r>
              <a:rPr lang="ar-IQ" b="1" dirty="0"/>
              <a:t> الذي يعمل بطريقة لا شعورية كعمل القلب والمعدة ...</a:t>
            </a:r>
            <a:endParaRPr lang="en-US" b="1" dirty="0"/>
          </a:p>
          <a:p>
            <a:endParaRPr lang="ar-IQ" dirty="0"/>
          </a:p>
        </p:txBody>
      </p:sp>
    </p:spTree>
    <p:extLst>
      <p:ext uri="{BB962C8B-B14F-4D97-AF65-F5344CB8AC3E}">
        <p14:creationId xmlns:p14="http://schemas.microsoft.com/office/powerpoint/2010/main" val="2530799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t>الجهاز الهرموني</a:t>
            </a:r>
            <a:endParaRPr lang="ar-IQ" dirty="0"/>
          </a:p>
        </p:txBody>
      </p:sp>
      <p:sp>
        <p:nvSpPr>
          <p:cNvPr id="3" name="عنصر نائب للمحتوى 2"/>
          <p:cNvSpPr>
            <a:spLocks noGrp="1"/>
          </p:cNvSpPr>
          <p:nvPr>
            <p:ph idx="1"/>
          </p:nvPr>
        </p:nvSpPr>
        <p:spPr/>
        <p:txBody>
          <a:bodyPr/>
          <a:lstStyle/>
          <a:p>
            <a:pPr algn="just"/>
            <a:r>
              <a:rPr lang="ar-IQ" b="1" dirty="0"/>
              <a:t>كما يحتوي الجسم على مجموعة من الغدد التي تقوم بعمل مهم وهو التنظيم والتحكم بالوظائف </a:t>
            </a:r>
            <a:r>
              <a:rPr lang="ar-IQ" b="1" u="sng" dirty="0"/>
              <a:t>اللاشعورية الخلوية</a:t>
            </a:r>
            <a:r>
              <a:rPr lang="ar-IQ" b="1" dirty="0"/>
              <a:t> في حين الجهاز العصبي يقوم بالتحكم بالوظائف </a:t>
            </a:r>
            <a:r>
              <a:rPr lang="ar-IQ" b="1" u="sng" dirty="0"/>
              <a:t>الافرازية والحركية </a:t>
            </a:r>
            <a:r>
              <a:rPr lang="ar-IQ" b="1" dirty="0"/>
              <a:t>.</a:t>
            </a:r>
            <a:endParaRPr lang="en-US" b="1" dirty="0"/>
          </a:p>
          <a:p>
            <a:pPr algn="just"/>
            <a:r>
              <a:rPr lang="ar-IQ" b="1" dirty="0"/>
              <a:t>وان الجهاز الهرموني يتصل بعمل كبير بالجانب الرياضي من خلال نشاطه في التدريب الرياضي كهرمون النمو وهرمونات الغدة الدرقية التستوستيرون .....</a:t>
            </a:r>
            <a:endParaRPr lang="en-US" b="1" dirty="0"/>
          </a:p>
          <a:p>
            <a:endParaRPr lang="ar-IQ" dirty="0"/>
          </a:p>
        </p:txBody>
      </p:sp>
    </p:spTree>
    <p:extLst>
      <p:ext uri="{BB962C8B-B14F-4D97-AF65-F5344CB8AC3E}">
        <p14:creationId xmlns:p14="http://schemas.microsoft.com/office/powerpoint/2010/main" val="396329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116632"/>
            <a:ext cx="7498080" cy="936104"/>
          </a:xfrm>
        </p:spPr>
        <p:txBody>
          <a:bodyPr>
            <a:normAutofit/>
          </a:bodyPr>
          <a:lstStyle/>
          <a:p>
            <a:pPr algn="ctr"/>
            <a:r>
              <a:rPr lang="ar-IQ" sz="3600" b="1" dirty="0" smtClean="0"/>
              <a:t>آليات التحكم في وظائف الجسم </a:t>
            </a:r>
            <a:endParaRPr lang="ar-IQ" sz="3600" b="1" dirty="0"/>
          </a:p>
        </p:txBody>
      </p:sp>
      <p:sp>
        <p:nvSpPr>
          <p:cNvPr id="3" name="عنصر نائب للمحتوى 2"/>
          <p:cNvSpPr>
            <a:spLocks noGrp="1"/>
          </p:cNvSpPr>
          <p:nvPr>
            <p:ph idx="1"/>
          </p:nvPr>
        </p:nvSpPr>
        <p:spPr>
          <a:xfrm>
            <a:off x="971600" y="980728"/>
            <a:ext cx="8064896" cy="5760640"/>
          </a:xfrm>
        </p:spPr>
        <p:txBody>
          <a:bodyPr>
            <a:normAutofit fontScale="85000" lnSpcReduction="10000"/>
          </a:bodyPr>
          <a:lstStyle/>
          <a:p>
            <a:r>
              <a:rPr lang="ar-IQ" dirty="0" smtClean="0"/>
              <a:t>يحوي </a:t>
            </a:r>
            <a:r>
              <a:rPr lang="ar-IQ" dirty="0"/>
              <a:t>جسم الإنسان على الأقل آلافاً من أجهزة التحكم داخله، ويعد الجهاز الوراثي أكثر الأجهزة تعقيداً حيث أنه يعمل في كل الخلايا للتحكم بالوظائف داخل وخارج الخلايا على حد سواء.</a:t>
            </a:r>
          </a:p>
          <a:p>
            <a:r>
              <a:rPr lang="ar-IQ" dirty="0" smtClean="0"/>
              <a:t>بعض الاحيان ان جهاز التحكم يقع خارج العضو او الجهاز ويتحكم فيه مثلا :هرمونات الغدة الدرقية </a:t>
            </a:r>
          </a:p>
          <a:p>
            <a:r>
              <a:rPr lang="ar-IQ" dirty="0" smtClean="0"/>
              <a:t>بعض الاحيان جهاز التحكم يقع ضمن العضو ويتحكم فيه مثلا : هرمونات الجهاز الهضمي </a:t>
            </a:r>
          </a:p>
          <a:p>
            <a:r>
              <a:rPr lang="ar-IQ" dirty="0" smtClean="0"/>
              <a:t>بعض الاحيان هناك جهاز وحد يقوم بالتحكم بالوظيفة وبعض الاحيان هناك مجموعة من الاجهزة تعمل معا للتحكم بوظيفة الجهاز (البنكرياس –الصوديوم اكثر من جهاز يسيطر عليه منها هرموني ومنها الكلى </a:t>
            </a:r>
          </a:p>
          <a:p>
            <a:r>
              <a:rPr lang="ar-IQ" dirty="0" smtClean="0"/>
              <a:t>وبعض الاحيان التحكم عام ويعض الاحيان التحكم موضعي  مثلا: (عام مثل هرمون النمو على عموم خلايا الجسم – خاص مثل تستوستيرون فقط على العضلات )</a:t>
            </a:r>
          </a:p>
          <a:p>
            <a:endParaRPr lang="ar-IQ" dirty="0"/>
          </a:p>
        </p:txBody>
      </p:sp>
    </p:spTree>
    <p:extLst>
      <p:ext uri="{BB962C8B-B14F-4D97-AF65-F5344CB8AC3E}">
        <p14:creationId xmlns:p14="http://schemas.microsoft.com/office/powerpoint/2010/main" val="249614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922114"/>
          </a:xfrm>
        </p:spPr>
        <p:txBody>
          <a:bodyPr/>
          <a:lstStyle/>
          <a:p>
            <a:pPr algn="ctr"/>
            <a:r>
              <a:rPr lang="ar-IQ" sz="3600" dirty="0" smtClean="0"/>
              <a:t>الماء</a:t>
            </a:r>
            <a:r>
              <a:rPr lang="ar-IQ" dirty="0" smtClean="0"/>
              <a:t> </a:t>
            </a:r>
            <a:endParaRPr lang="ar-IQ" dirty="0"/>
          </a:p>
        </p:txBody>
      </p:sp>
      <p:sp>
        <p:nvSpPr>
          <p:cNvPr id="3" name="عنصر نائب للمحتوى 2"/>
          <p:cNvSpPr>
            <a:spLocks noGrp="1"/>
          </p:cNvSpPr>
          <p:nvPr>
            <p:ph idx="1"/>
          </p:nvPr>
        </p:nvSpPr>
        <p:spPr>
          <a:xfrm>
            <a:off x="1115616" y="1124744"/>
            <a:ext cx="7818072" cy="5400600"/>
          </a:xfrm>
        </p:spPr>
        <p:txBody>
          <a:bodyPr>
            <a:normAutofit fontScale="92500"/>
          </a:bodyPr>
          <a:lstStyle/>
          <a:p>
            <a:r>
              <a:rPr lang="ar-IQ" dirty="0" smtClean="0"/>
              <a:t>من خلال ما تطرقنا له عن كمية السوائل وتوزيعها في الجسم واهميتها بالمحافظة على استمرار العمليات الايضية والتفاعلات الكيميائية والحافظ على درجة الحرارة ونقل كثير من المواد العالقة او الذائبة فيه ....</a:t>
            </a:r>
            <a:r>
              <a:rPr lang="ar-IQ" dirty="0"/>
              <a:t>ف</a:t>
            </a:r>
            <a:r>
              <a:rPr lang="ar-IQ" dirty="0" smtClean="0"/>
              <a:t>الماء له دور كبير في الجسم وبقائه على قيد الحياة او مواجهة الاحمال البدنية </a:t>
            </a:r>
          </a:p>
          <a:p>
            <a:r>
              <a:rPr lang="ar-IQ" dirty="0"/>
              <a:t>أثبتت العديد من الدراسات التي ركزت على أثر تركيز الماء في السائل الداخل خلوي في العمليّات الحيويّة أن انقاص تركيز الماء في الخليّة لمستوى اقل من 20 % للمعدل الطبيعي يسبب ُتثبيط في العمليات الايضيّة وأن تعرُض الخليّة للجفاف وتوقف جميع العمليّات الايضيّة ينتج عن نقصان تركيز الماء لأقل من 30 % عن المستوى الطبيعي .</a:t>
            </a:r>
          </a:p>
        </p:txBody>
      </p:sp>
    </p:spTree>
    <p:extLst>
      <p:ext uri="{BB962C8B-B14F-4D97-AF65-F5344CB8AC3E}">
        <p14:creationId xmlns:p14="http://schemas.microsoft.com/office/powerpoint/2010/main" val="997348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620688"/>
            <a:ext cx="7818072" cy="5976664"/>
          </a:xfrm>
        </p:spPr>
        <p:txBody>
          <a:bodyPr>
            <a:normAutofit/>
          </a:bodyPr>
          <a:lstStyle/>
          <a:p>
            <a:r>
              <a:rPr lang="ar-IQ" b="1" dirty="0" smtClean="0"/>
              <a:t>كيف يتم التحكم بمستوى السوائل في الجسم ؟</a:t>
            </a:r>
          </a:p>
          <a:p>
            <a:r>
              <a:rPr lang="ar-IQ" dirty="0"/>
              <a:t>(</a:t>
            </a:r>
            <a:r>
              <a:rPr lang="ar-IQ" dirty="0" err="1"/>
              <a:t>الهايبوثلامس</a:t>
            </a:r>
            <a:r>
              <a:rPr lang="ar-IQ" dirty="0"/>
              <a:t> ) الذي </a:t>
            </a:r>
            <a:r>
              <a:rPr lang="ar-IQ" dirty="0" smtClean="0"/>
              <a:t>يأمر </a:t>
            </a:r>
            <a:r>
              <a:rPr lang="ar-IQ" dirty="0"/>
              <a:t>الاعصاب </a:t>
            </a:r>
            <a:r>
              <a:rPr lang="ar-IQ" dirty="0" smtClean="0"/>
              <a:t>ويرسل </a:t>
            </a:r>
            <a:r>
              <a:rPr lang="ar-IQ" dirty="0" err="1"/>
              <a:t>اشاراة</a:t>
            </a:r>
            <a:r>
              <a:rPr lang="ar-IQ" dirty="0"/>
              <a:t> الى الغدة النخامية التي تفرز هرمون ضد الادرار (</a:t>
            </a:r>
            <a:r>
              <a:rPr lang="ar-SA" dirty="0" err="1"/>
              <a:t>الفازوبرسين</a:t>
            </a:r>
            <a:r>
              <a:rPr lang="ar-IQ" dirty="0"/>
              <a:t>)الذي يمنع الكلى من طرح السوائل والغدد العرقية </a:t>
            </a:r>
            <a:r>
              <a:rPr lang="ar-IQ" dirty="0" smtClean="0"/>
              <a:t>.</a:t>
            </a:r>
          </a:p>
          <a:p>
            <a:r>
              <a:rPr lang="ar-IQ" b="1" dirty="0" err="1"/>
              <a:t>الألدوستيرون</a:t>
            </a:r>
            <a:r>
              <a:rPr lang="ar-IQ" dirty="0"/>
              <a:t> </a:t>
            </a:r>
            <a:r>
              <a:rPr lang="ar-IQ" dirty="0" smtClean="0"/>
              <a:t>هرمون يفرز من الغدة الكظرية والذي يحتفظ بالصوديوم والماء</a:t>
            </a:r>
            <a:endParaRPr lang="ar-IQ" dirty="0"/>
          </a:p>
        </p:txBody>
      </p:sp>
    </p:spTree>
    <p:extLst>
      <p:ext uri="{BB962C8B-B14F-4D97-AF65-F5344CB8AC3E}">
        <p14:creationId xmlns:p14="http://schemas.microsoft.com/office/powerpoint/2010/main" val="1755152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ctr">
              <a:buNone/>
            </a:pPr>
            <a:endParaRPr lang="ar-IQ" sz="4400" b="1" dirty="0" smtClean="0"/>
          </a:p>
          <a:p>
            <a:pPr marL="0" indent="0" algn="ctr">
              <a:buNone/>
            </a:pPr>
            <a:endParaRPr lang="ar-IQ" sz="4400" b="1" dirty="0"/>
          </a:p>
          <a:p>
            <a:pPr marL="0" indent="0" algn="ctr">
              <a:buNone/>
            </a:pPr>
            <a:r>
              <a:rPr lang="ar-IQ" sz="4400" b="1" dirty="0" smtClean="0"/>
              <a:t>التحكم في المحيط الداخلي والتنظيم الوظيفي للجسم وعلاقته بالتمرين البدني </a:t>
            </a:r>
          </a:p>
          <a:p>
            <a:endParaRPr lang="ar-IQ" dirty="0"/>
          </a:p>
        </p:txBody>
      </p:sp>
    </p:spTree>
    <p:extLst>
      <p:ext uri="{BB962C8B-B14F-4D97-AF65-F5344CB8AC3E}">
        <p14:creationId xmlns:p14="http://schemas.microsoft.com/office/powerpoint/2010/main" val="320669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4000" b="1" dirty="0">
                <a:solidFill>
                  <a:srgbClr val="060606"/>
                </a:solidFill>
                <a:latin typeface="Arial" pitchFamily="34" charset="0"/>
                <a:ea typeface="+mn-ea"/>
                <a:cs typeface="Arial" pitchFamily="34" charset="0"/>
              </a:rPr>
              <a:t>آليات التحكم بالصوديوم</a:t>
            </a:r>
          </a:p>
        </p:txBody>
      </p:sp>
      <p:sp>
        <p:nvSpPr>
          <p:cNvPr id="3" name="عنصر نائب للمحتوى 2"/>
          <p:cNvSpPr>
            <a:spLocks noGrp="1"/>
          </p:cNvSpPr>
          <p:nvPr>
            <p:ph idx="1"/>
          </p:nvPr>
        </p:nvSpPr>
        <p:spPr/>
        <p:txBody>
          <a:bodyPr>
            <a:normAutofit/>
          </a:bodyPr>
          <a:lstStyle/>
          <a:p>
            <a:pPr marL="82296" indent="0">
              <a:buNone/>
            </a:pPr>
            <a:r>
              <a:rPr lang="ar-IQ" sz="3000" b="1" dirty="0">
                <a:solidFill>
                  <a:srgbClr val="060606"/>
                </a:solidFill>
                <a:latin typeface="Arial" pitchFamily="34" charset="0"/>
                <a:cs typeface="Arial" pitchFamily="34" charset="0"/>
              </a:rPr>
              <a:t>تفرز الغدد </a:t>
            </a:r>
            <a:r>
              <a:rPr lang="ar-IQ" sz="3000" b="1" dirty="0" smtClean="0">
                <a:solidFill>
                  <a:srgbClr val="060606"/>
                </a:solidFill>
                <a:latin typeface="Arial" pitchFamily="34" charset="0"/>
                <a:cs typeface="Arial" pitchFamily="34" charset="0"/>
              </a:rPr>
              <a:t>الهرمونية مواد كيميائية تسمى  الهرمونات ولها وظائف ، منها الحفاظ </a:t>
            </a:r>
            <a:r>
              <a:rPr lang="ar-IQ" sz="3000" b="1" dirty="0">
                <a:solidFill>
                  <a:srgbClr val="060606"/>
                </a:solidFill>
                <a:latin typeface="Arial" pitchFamily="34" charset="0"/>
                <a:cs typeface="Arial" pitchFamily="34" charset="0"/>
              </a:rPr>
              <a:t>على ثبات البيئة الداخلية للجسم </a:t>
            </a:r>
            <a:r>
              <a:rPr lang="ar-IQ" sz="3000" b="1" dirty="0" smtClean="0">
                <a:solidFill>
                  <a:srgbClr val="060606"/>
                </a:solidFill>
                <a:latin typeface="Arial" pitchFamily="34" charset="0"/>
                <a:cs typeface="Arial" pitchFamily="34" charset="0"/>
              </a:rPr>
              <a:t>في حالتي الراحة والجهد البدني . </a:t>
            </a:r>
            <a:r>
              <a:rPr lang="ar-IQ" sz="3000" b="1" dirty="0">
                <a:solidFill>
                  <a:srgbClr val="060606"/>
                </a:solidFill>
                <a:latin typeface="Arial" pitchFamily="34" charset="0"/>
                <a:cs typeface="Arial" pitchFamily="34" charset="0"/>
              </a:rPr>
              <a:t>فتركيز الصوديوم </a:t>
            </a:r>
            <a:r>
              <a:rPr lang="ar-IQ" sz="3000" b="1" dirty="0" smtClean="0">
                <a:solidFill>
                  <a:srgbClr val="060606"/>
                </a:solidFill>
                <a:latin typeface="Arial" pitchFamily="34" charset="0"/>
                <a:cs typeface="Arial" pitchFamily="34" charset="0"/>
              </a:rPr>
              <a:t>يتم </a:t>
            </a:r>
            <a:r>
              <a:rPr lang="ar-IQ" sz="3000" b="1" dirty="0">
                <a:solidFill>
                  <a:srgbClr val="060606"/>
                </a:solidFill>
                <a:latin typeface="Arial" pitchFamily="34" charset="0"/>
                <a:cs typeface="Arial" pitchFamily="34" charset="0"/>
              </a:rPr>
              <a:t>التحكم فيه عن طريق الغدة الكظرية </a:t>
            </a:r>
            <a:r>
              <a:rPr lang="ar-IQ" sz="3000" b="1" dirty="0" smtClean="0">
                <a:solidFill>
                  <a:srgbClr val="060606"/>
                </a:solidFill>
                <a:latin typeface="Arial" pitchFamily="34" charset="0"/>
                <a:cs typeface="Arial" pitchFamily="34" charset="0"/>
              </a:rPr>
              <a:t>.</a:t>
            </a:r>
          </a:p>
          <a:p>
            <a:pPr marL="82296" indent="0">
              <a:buNone/>
            </a:pPr>
            <a:r>
              <a:rPr lang="ar-IQ" sz="3000" b="1" dirty="0" smtClean="0">
                <a:solidFill>
                  <a:srgbClr val="060606"/>
                </a:solidFill>
                <a:latin typeface="Arial" pitchFamily="34" charset="0"/>
                <a:cs typeface="Arial" pitchFamily="34" charset="0"/>
              </a:rPr>
              <a:t> </a:t>
            </a:r>
            <a:r>
              <a:rPr lang="ar-SA" sz="3000" b="1" u="sng" dirty="0" smtClean="0">
                <a:latin typeface="Arial" pitchFamily="34" charset="0"/>
                <a:cs typeface="Arial" pitchFamily="34" charset="0"/>
              </a:rPr>
              <a:t>وظائف </a:t>
            </a:r>
            <a:r>
              <a:rPr lang="ar-SA" sz="3000" b="1" u="sng" dirty="0">
                <a:latin typeface="Arial" pitchFamily="34" charset="0"/>
                <a:cs typeface="Arial" pitchFamily="34" charset="0"/>
              </a:rPr>
              <a:t>الصوديوم الفسيولوجية:</a:t>
            </a:r>
            <a:endParaRPr lang="ar-IQ" sz="3000" b="1" u="sng" dirty="0">
              <a:latin typeface="Arial" pitchFamily="34" charset="0"/>
              <a:cs typeface="Arial" pitchFamily="34" charset="0"/>
            </a:endParaRPr>
          </a:p>
          <a:p>
            <a:pPr marL="82296" indent="0" fontAlgn="base">
              <a:buNone/>
            </a:pPr>
            <a:r>
              <a:rPr lang="ar-IQ" sz="3000" b="1" dirty="0">
                <a:latin typeface="Arial" pitchFamily="34" charset="0"/>
                <a:cs typeface="Arial" pitchFamily="34" charset="0"/>
              </a:rPr>
              <a:t>1-له دور</a:t>
            </a:r>
            <a:r>
              <a:rPr lang="ar-SA" sz="3000" b="1" dirty="0">
                <a:latin typeface="Arial" pitchFamily="34" charset="0"/>
                <a:cs typeface="Arial" pitchFamily="34" charset="0"/>
              </a:rPr>
              <a:t>عبر الأغشية الخلوية للأعصاب على نقل السيالات العصبية من خلية عصبية إلى أخرى كنتيجة لتغيير الشحنة الكهربائية التي توجد على الغشاء الخلوي </a:t>
            </a:r>
            <a:endParaRPr lang="ar-IQ" sz="3000" b="1" dirty="0">
              <a:latin typeface="Arial" pitchFamily="34" charset="0"/>
              <a:cs typeface="Arial" pitchFamily="34" charset="0"/>
            </a:endParaRPr>
          </a:p>
          <a:p>
            <a:pPr marL="82296" indent="0">
              <a:buNone/>
            </a:pPr>
            <a:endParaRPr lang="ar-IQ" dirty="0"/>
          </a:p>
        </p:txBody>
      </p:sp>
    </p:spTree>
    <p:extLst>
      <p:ext uri="{BB962C8B-B14F-4D97-AF65-F5344CB8AC3E}">
        <p14:creationId xmlns:p14="http://schemas.microsoft.com/office/powerpoint/2010/main" val="2745028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35187"/>
            <a:ext cx="7890080" cy="6552728"/>
          </a:xfrm>
        </p:spPr>
        <p:txBody>
          <a:bodyPr>
            <a:noAutofit/>
          </a:bodyPr>
          <a:lstStyle/>
          <a:p>
            <a:pPr marL="82296" indent="0" algn="just" fontAlgn="base">
              <a:buNone/>
            </a:pPr>
            <a:r>
              <a:rPr lang="ar-IQ" sz="2800" b="1" dirty="0" smtClean="0">
                <a:latin typeface="Arial" pitchFamily="34" charset="0"/>
                <a:cs typeface="Arial" pitchFamily="34" charset="0"/>
              </a:rPr>
              <a:t>2-له دور لحدوث جهد الفعل على الخلايا ومنها الخلايا العضلية </a:t>
            </a:r>
            <a:endParaRPr lang="en-US" sz="2800" dirty="0">
              <a:latin typeface="Arial" pitchFamily="34" charset="0"/>
              <a:cs typeface="Arial" pitchFamily="34" charset="0"/>
            </a:endParaRPr>
          </a:p>
          <a:p>
            <a:pPr marL="82296" indent="0" fontAlgn="base">
              <a:buNone/>
            </a:pPr>
            <a:r>
              <a:rPr lang="ar-IQ" sz="2800" b="1" dirty="0" smtClean="0">
                <a:latin typeface="Arial" pitchFamily="34" charset="0"/>
                <a:cs typeface="Arial" pitchFamily="34" charset="0"/>
              </a:rPr>
              <a:t>3</a:t>
            </a:r>
            <a:r>
              <a:rPr lang="ar-SA" sz="2800" b="1" dirty="0" smtClean="0">
                <a:latin typeface="Arial" pitchFamily="34" charset="0"/>
                <a:cs typeface="Arial" pitchFamily="34" charset="0"/>
              </a:rPr>
              <a:t> </a:t>
            </a:r>
            <a:r>
              <a:rPr lang="ar-SA" sz="2800" b="1" dirty="0">
                <a:latin typeface="Arial" pitchFamily="34" charset="0"/>
                <a:cs typeface="Arial" pitchFamily="34" charset="0"/>
              </a:rPr>
              <a:t>- توازن السوائل </a:t>
            </a:r>
            <a:r>
              <a:rPr lang="ar-SA" sz="2800" b="1" dirty="0" smtClean="0">
                <a:latin typeface="Arial" pitchFamily="34" charset="0"/>
                <a:cs typeface="Arial" pitchFamily="34" charset="0"/>
              </a:rPr>
              <a:t>: </a:t>
            </a:r>
            <a:r>
              <a:rPr lang="ar-SA" sz="2800" b="1" dirty="0">
                <a:latin typeface="Arial" pitchFamily="34" charset="0"/>
                <a:cs typeface="Arial" pitchFamily="34" charset="0"/>
              </a:rPr>
              <a:t>فالصوديوم هو، الأيون الموجب الرئيسي في سوائل خارج الخلايا، وهذا يؤدي إلى تنظيم حركة السوائل داخل </a:t>
            </a:r>
            <a:r>
              <a:rPr lang="ar-SA" sz="2800" b="1" dirty="0" smtClean="0">
                <a:latin typeface="Arial" pitchFamily="34" charset="0"/>
                <a:cs typeface="Arial" pitchFamily="34" charset="0"/>
              </a:rPr>
              <a:t>الخلايا</a:t>
            </a:r>
            <a:r>
              <a:rPr lang="ar-IQ" sz="2800" b="1" dirty="0" smtClean="0">
                <a:latin typeface="Arial" pitchFamily="34" charset="0"/>
                <a:cs typeface="Arial" pitchFamily="34" charset="0"/>
              </a:rPr>
              <a:t> </a:t>
            </a:r>
            <a:r>
              <a:rPr lang="ar-SA" sz="2800" b="1" dirty="0" smtClean="0">
                <a:latin typeface="Arial" pitchFamily="34" charset="0"/>
                <a:cs typeface="Arial" pitchFamily="34" charset="0"/>
              </a:rPr>
              <a:t>وخارجها</a:t>
            </a:r>
            <a:r>
              <a:rPr lang="ar-SA" sz="2800" b="1" dirty="0">
                <a:latin typeface="Arial" pitchFamily="34" charset="0"/>
                <a:cs typeface="Arial" pitchFamily="34" charset="0"/>
              </a:rPr>
              <a:t>.</a:t>
            </a:r>
            <a:br>
              <a:rPr lang="ar-SA" sz="2800" b="1" dirty="0">
                <a:latin typeface="Arial" pitchFamily="34" charset="0"/>
                <a:cs typeface="Arial" pitchFamily="34" charset="0"/>
              </a:rPr>
            </a:br>
            <a:r>
              <a:rPr lang="ar-IQ" sz="2800" b="1" dirty="0" smtClean="0">
                <a:latin typeface="Arial" pitchFamily="34" charset="0"/>
                <a:cs typeface="Arial" pitchFamily="34" charset="0"/>
              </a:rPr>
              <a:t>4</a:t>
            </a:r>
            <a:r>
              <a:rPr lang="ar-SA" sz="2800" b="1" dirty="0" smtClean="0">
                <a:latin typeface="Arial" pitchFamily="34" charset="0"/>
                <a:cs typeface="Arial" pitchFamily="34" charset="0"/>
              </a:rPr>
              <a:t> </a:t>
            </a:r>
            <a:r>
              <a:rPr lang="ar-SA" sz="2800" b="1" dirty="0">
                <a:latin typeface="Arial" pitchFamily="34" charset="0"/>
                <a:cs typeface="Arial" pitchFamily="34" charset="0"/>
              </a:rPr>
              <a:t>- التوازن الحامضي- </a:t>
            </a:r>
            <a:r>
              <a:rPr lang="ar-SA" sz="2800" b="1" dirty="0" smtClean="0">
                <a:latin typeface="Arial" pitchFamily="34" charset="0"/>
                <a:cs typeface="Arial" pitchFamily="34" charset="0"/>
              </a:rPr>
              <a:t>القاعدي:</a:t>
            </a:r>
            <a:endParaRPr lang="ar-IQ" sz="2800" b="1" dirty="0" smtClean="0">
              <a:latin typeface="Arial" pitchFamily="34" charset="0"/>
              <a:cs typeface="Arial" pitchFamily="34" charset="0"/>
            </a:endParaRPr>
          </a:p>
          <a:p>
            <a:pPr marL="82296" indent="0" algn="just" fontAlgn="base">
              <a:buNone/>
            </a:pPr>
            <a:r>
              <a:rPr lang="ar-SA" sz="2800" b="1" dirty="0" smtClean="0">
                <a:latin typeface="Arial" pitchFamily="34" charset="0"/>
                <a:cs typeface="Arial" pitchFamily="34" charset="0"/>
              </a:rPr>
              <a:t> </a:t>
            </a:r>
            <a:r>
              <a:rPr lang="ar-IQ" sz="2800" b="1" dirty="0" smtClean="0">
                <a:latin typeface="Arial" pitchFamily="34" charset="0"/>
                <a:cs typeface="Arial" pitchFamily="34" charset="0"/>
              </a:rPr>
              <a:t>5</a:t>
            </a:r>
            <a:r>
              <a:rPr lang="ar-SA" sz="2800" b="1" dirty="0" smtClean="0">
                <a:latin typeface="Arial" pitchFamily="34" charset="0"/>
                <a:cs typeface="Arial" pitchFamily="34" charset="0"/>
              </a:rPr>
              <a:t> </a:t>
            </a:r>
            <a:r>
              <a:rPr lang="ar-SA" sz="2800" b="1" dirty="0">
                <a:latin typeface="Arial" pitchFamily="34" charset="0"/>
                <a:cs typeface="Arial" pitchFamily="34" charset="0"/>
              </a:rPr>
              <a:t>- نفاذية الخلية: فإن مضخة الصوديوم ضرورية لعملية الانتقال النشط للجلوكوز والأحماض الأمينية. وغيرها من المركبات التي تمتص عبر خلايا جدر الأمعاء أو تنتقل عبر خلايا الجسم الأخرى. وهذا مهم بصورة خاصة في تمثيل الجلوكوز</a:t>
            </a:r>
            <a:r>
              <a:rPr lang="ar-SA" sz="2800" b="1" dirty="0" smtClean="0">
                <a:latin typeface="Arial" pitchFamily="34" charset="0"/>
                <a:cs typeface="Arial" pitchFamily="34" charset="0"/>
              </a:rPr>
              <a:t>.</a:t>
            </a:r>
            <a:r>
              <a:rPr lang="ar-IQ" sz="2800" b="1" dirty="0" smtClean="0">
                <a:latin typeface="Arial" pitchFamily="34" charset="0"/>
                <a:cs typeface="Arial" pitchFamily="34" charset="0"/>
              </a:rPr>
              <a:t>(النقل الفعال المترافق )</a:t>
            </a:r>
            <a:r>
              <a:rPr lang="ar-SA" sz="2800" b="1" dirty="0">
                <a:latin typeface="Arial" pitchFamily="34" charset="0"/>
                <a:cs typeface="Arial" pitchFamily="34" charset="0"/>
              </a:rPr>
              <a:t/>
            </a:r>
            <a:br>
              <a:rPr lang="ar-SA" sz="2800" b="1" dirty="0">
                <a:latin typeface="Arial" pitchFamily="34" charset="0"/>
                <a:cs typeface="Arial" pitchFamily="34" charset="0"/>
              </a:rPr>
            </a:br>
            <a:endParaRPr lang="ar-IQ" sz="2800" dirty="0"/>
          </a:p>
        </p:txBody>
      </p:sp>
    </p:spTree>
    <p:extLst>
      <p:ext uri="{BB962C8B-B14F-4D97-AF65-F5344CB8AC3E}">
        <p14:creationId xmlns:p14="http://schemas.microsoft.com/office/powerpoint/2010/main" val="535335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16632"/>
            <a:ext cx="8064896" cy="6624736"/>
          </a:xfrm>
        </p:spPr>
        <p:txBody>
          <a:bodyPr>
            <a:normAutofit fontScale="77500" lnSpcReduction="20000"/>
          </a:bodyPr>
          <a:lstStyle/>
          <a:p>
            <a:pPr marL="82296" indent="0" algn="just" fontAlgn="base">
              <a:buNone/>
            </a:pPr>
            <a:r>
              <a:rPr lang="ar-IQ" sz="3400" b="1" u="sng" dirty="0" smtClean="0">
                <a:latin typeface="Arial" pitchFamily="34" charset="0"/>
                <a:cs typeface="Arial" pitchFamily="34" charset="0"/>
              </a:rPr>
              <a:t>تناقص الصوديوم  </a:t>
            </a:r>
            <a:r>
              <a:rPr lang="ar-IQ" sz="3400" b="1" u="sng" dirty="0">
                <a:latin typeface="Arial" pitchFamily="34" charset="0"/>
                <a:cs typeface="Arial" pitchFamily="34" charset="0"/>
              </a:rPr>
              <a:t>لمعدلات كبيرة:</a:t>
            </a:r>
          </a:p>
          <a:p>
            <a:pPr marL="82296" indent="0" algn="just" fontAlgn="base">
              <a:buNone/>
            </a:pPr>
            <a:r>
              <a:rPr lang="ar-IQ" sz="3400" b="1" dirty="0">
                <a:latin typeface="Arial" pitchFamily="34" charset="0"/>
                <a:cs typeface="Arial" pitchFamily="34" charset="0"/>
              </a:rPr>
              <a:t>1-وهن وضعف العضلات وضعف عام </a:t>
            </a:r>
            <a:r>
              <a:rPr lang="ar-IQ" sz="3400" b="1" dirty="0" smtClean="0">
                <a:latin typeface="Arial" pitchFamily="34" charset="0"/>
                <a:cs typeface="Arial" pitchFamily="34" charset="0"/>
              </a:rPr>
              <a:t>تشنج </a:t>
            </a:r>
            <a:r>
              <a:rPr lang="ar-IQ" sz="3400" b="1" dirty="0">
                <a:latin typeface="Arial" pitchFamily="34" charset="0"/>
                <a:cs typeface="Arial" pitchFamily="34" charset="0"/>
              </a:rPr>
              <a:t>في عضلة القلب </a:t>
            </a:r>
          </a:p>
          <a:p>
            <a:pPr marL="82296" indent="0" algn="just" fontAlgn="base">
              <a:buNone/>
            </a:pPr>
            <a:r>
              <a:rPr lang="ar-IQ" sz="3400" b="1" dirty="0" smtClean="0">
                <a:latin typeface="Arial" pitchFamily="34" charset="0"/>
                <a:cs typeface="Arial" pitchFamily="34" charset="0"/>
              </a:rPr>
              <a:t>2- </a:t>
            </a:r>
            <a:r>
              <a:rPr lang="ar-IQ" sz="3400" b="1" dirty="0">
                <a:latin typeface="Arial" pitchFamily="34" charset="0"/>
                <a:cs typeface="Arial" pitchFamily="34" charset="0"/>
              </a:rPr>
              <a:t>ضعف في  نقل الاشارات العصبية </a:t>
            </a:r>
            <a:endParaRPr lang="ar-IQ" sz="3400" b="1" dirty="0" smtClean="0">
              <a:latin typeface="Arial" pitchFamily="34" charset="0"/>
              <a:cs typeface="Arial" pitchFamily="34" charset="0"/>
            </a:endParaRPr>
          </a:p>
          <a:p>
            <a:pPr marL="82296" indent="0" algn="just" fontAlgn="base">
              <a:buNone/>
            </a:pPr>
            <a:r>
              <a:rPr lang="ar-IQ" sz="3400" b="1" dirty="0" smtClean="0">
                <a:latin typeface="Arial" pitchFamily="34" charset="0"/>
                <a:cs typeface="Arial" pitchFamily="34" charset="0"/>
              </a:rPr>
              <a:t>3-التأثير على تناضح السوائل خارج وداخل الخلية </a:t>
            </a:r>
          </a:p>
          <a:p>
            <a:pPr marL="82296" indent="0" algn="just" fontAlgn="base">
              <a:buNone/>
            </a:pPr>
            <a:endParaRPr lang="ar-IQ" sz="3400" b="1" dirty="0" smtClean="0">
              <a:latin typeface="Arial" pitchFamily="34" charset="0"/>
              <a:cs typeface="Arial" pitchFamily="34" charset="0"/>
            </a:endParaRPr>
          </a:p>
          <a:p>
            <a:pPr marL="82296" indent="0" algn="just" fontAlgn="base">
              <a:buNone/>
            </a:pPr>
            <a:r>
              <a:rPr lang="ar-IQ" sz="3400" b="1" u="sng" dirty="0" smtClean="0">
                <a:latin typeface="Arial" pitchFamily="34" charset="0"/>
                <a:cs typeface="Arial" pitchFamily="34" charset="0"/>
              </a:rPr>
              <a:t>الزيادة في معدلات الصوديوم:</a:t>
            </a:r>
          </a:p>
          <a:p>
            <a:pPr marL="82296" indent="0" algn="just" fontAlgn="base">
              <a:buNone/>
            </a:pPr>
            <a:r>
              <a:rPr lang="ar-IQ" sz="3400" b="1" dirty="0" smtClean="0">
                <a:latin typeface="Arial" pitchFamily="34" charset="0"/>
                <a:cs typeface="Arial" pitchFamily="34" charset="0"/>
              </a:rPr>
              <a:t>1-العطش</a:t>
            </a:r>
            <a:r>
              <a:rPr lang="ar-IQ" sz="3400" b="1" dirty="0">
                <a:latin typeface="Arial" pitchFamily="34" charset="0"/>
                <a:cs typeface="Arial" pitchFamily="34" charset="0"/>
              </a:rPr>
              <a:t>. </a:t>
            </a:r>
            <a:r>
              <a:rPr lang="ar-IQ" sz="3400" b="1" dirty="0" smtClean="0">
                <a:latin typeface="Arial" pitchFamily="34" charset="0"/>
                <a:cs typeface="Arial" pitchFamily="34" charset="0"/>
              </a:rPr>
              <a:t>2-الشعور </a:t>
            </a:r>
            <a:r>
              <a:rPr lang="ar-IQ" sz="3400" b="1" dirty="0">
                <a:latin typeface="Arial" pitchFamily="34" charset="0"/>
                <a:cs typeface="Arial" pitchFamily="34" charset="0"/>
              </a:rPr>
              <a:t>بالدوخة. </a:t>
            </a:r>
            <a:r>
              <a:rPr lang="ar-IQ" sz="3400" b="1" dirty="0" smtClean="0">
                <a:latin typeface="Arial" pitchFamily="34" charset="0"/>
                <a:cs typeface="Arial" pitchFamily="34" charset="0"/>
              </a:rPr>
              <a:t>3-التعرَق </a:t>
            </a:r>
            <a:r>
              <a:rPr lang="ar-IQ" sz="3400" b="1" dirty="0">
                <a:latin typeface="Arial" pitchFamily="34" charset="0"/>
                <a:cs typeface="Arial" pitchFamily="34" charset="0"/>
              </a:rPr>
              <a:t>الحاد. </a:t>
            </a:r>
            <a:r>
              <a:rPr lang="ar-IQ" sz="3400" b="1" dirty="0" smtClean="0">
                <a:latin typeface="Arial" pitchFamily="34" charset="0"/>
                <a:cs typeface="Arial" pitchFamily="34" charset="0"/>
              </a:rPr>
              <a:t>4-القيء5-قد يصل الى الاغماء</a:t>
            </a:r>
          </a:p>
          <a:p>
            <a:pPr marL="82296" indent="0" algn="just" fontAlgn="base">
              <a:buNone/>
            </a:pPr>
            <a:r>
              <a:rPr lang="ar-IQ" sz="3400" b="1" dirty="0" smtClean="0">
                <a:latin typeface="Arial" pitchFamily="34" charset="0"/>
                <a:cs typeface="Arial" pitchFamily="34" charset="0"/>
              </a:rPr>
              <a:t> </a:t>
            </a:r>
            <a:endParaRPr lang="ar-IQ" sz="3400" b="1" dirty="0">
              <a:latin typeface="Arial" pitchFamily="34" charset="0"/>
              <a:cs typeface="Arial" pitchFamily="34" charset="0"/>
            </a:endParaRPr>
          </a:p>
          <a:p>
            <a:pPr marL="82296" indent="0" algn="just" fontAlgn="base">
              <a:buNone/>
            </a:pPr>
            <a:r>
              <a:rPr lang="ar-IQ" sz="3400" b="1" u="sng" dirty="0" smtClean="0">
                <a:latin typeface="Arial" pitchFamily="34" charset="0"/>
                <a:cs typeface="Arial" pitchFamily="34" charset="0"/>
              </a:rPr>
              <a:t>من </a:t>
            </a:r>
            <a:r>
              <a:rPr lang="ar-IQ" sz="3400" b="1" u="sng" dirty="0">
                <a:latin typeface="Arial" pitchFamily="34" charset="0"/>
                <a:cs typeface="Arial" pitchFamily="34" charset="0"/>
              </a:rPr>
              <a:t>المتحكم بتركيز الصوديوم :</a:t>
            </a:r>
          </a:p>
          <a:p>
            <a:pPr marL="82296" indent="0" algn="just" fontAlgn="base">
              <a:buNone/>
            </a:pPr>
            <a:r>
              <a:rPr lang="ar-IQ" sz="3400" b="1" dirty="0">
                <a:latin typeface="Arial" pitchFamily="34" charset="0"/>
                <a:cs typeface="Arial" pitchFamily="34" charset="0"/>
              </a:rPr>
              <a:t>احد هرمونات الغدة الكظرية ( </a:t>
            </a:r>
            <a:r>
              <a:rPr lang="ar-IQ" sz="3400" b="1" dirty="0" err="1">
                <a:latin typeface="Arial" pitchFamily="34" charset="0"/>
                <a:cs typeface="Arial" pitchFamily="34" charset="0"/>
              </a:rPr>
              <a:t>الالدوستيرون</a:t>
            </a:r>
            <a:r>
              <a:rPr lang="ar-IQ" sz="3400" b="1" dirty="0">
                <a:latin typeface="Arial" pitchFamily="34" charset="0"/>
                <a:cs typeface="Arial" pitchFamily="34" charset="0"/>
              </a:rPr>
              <a:t>) يعيد امتصاصه من الكلية والغدد العرقية </a:t>
            </a:r>
            <a:r>
              <a:rPr lang="ar-IQ" sz="3400" b="1" dirty="0" smtClean="0">
                <a:latin typeface="Arial" pitchFamily="34" charset="0"/>
                <a:cs typeface="Arial" pitchFamily="34" charset="0"/>
              </a:rPr>
              <a:t>ويوقف عملية طرحه خارج الجسم .</a:t>
            </a:r>
          </a:p>
          <a:p>
            <a:pPr marL="82296" indent="0" algn="just" fontAlgn="base">
              <a:buNone/>
            </a:pPr>
            <a:r>
              <a:rPr lang="ar-IQ" sz="3400" b="1" dirty="0" smtClean="0">
                <a:latin typeface="Arial" pitchFamily="34" charset="0"/>
                <a:cs typeface="Arial" pitchFamily="34" charset="0"/>
              </a:rPr>
              <a:t>في النشاط الرياضي لاسيما في المنافسات والتدريبات في اجواء الحرارة </a:t>
            </a:r>
            <a:r>
              <a:rPr lang="ar-IQ" sz="3400" b="1" dirty="0" err="1" smtClean="0">
                <a:latin typeface="Arial" pitchFamily="34" charset="0"/>
                <a:cs typeface="Arial" pitchFamily="34" charset="0"/>
              </a:rPr>
              <a:t>المرتفة</a:t>
            </a:r>
            <a:r>
              <a:rPr lang="ar-IQ" sz="3400" b="1" dirty="0" smtClean="0">
                <a:latin typeface="Arial" pitchFamily="34" charset="0"/>
                <a:cs typeface="Arial" pitchFamily="34" charset="0"/>
              </a:rPr>
              <a:t>  يزيد افراز هرمون </a:t>
            </a:r>
            <a:r>
              <a:rPr lang="ar-IQ" sz="3400" b="1" dirty="0" err="1" smtClean="0">
                <a:latin typeface="Arial" pitchFamily="34" charset="0"/>
                <a:cs typeface="Arial" pitchFamily="34" charset="0"/>
              </a:rPr>
              <a:t>الالدوستيرون</a:t>
            </a:r>
            <a:r>
              <a:rPr lang="ar-IQ" sz="3400" b="1" dirty="0" smtClean="0">
                <a:latin typeface="Arial" pitchFamily="34" charset="0"/>
                <a:cs typeface="Arial" pitchFamily="34" charset="0"/>
              </a:rPr>
              <a:t> من اجل المحافظة على الصوديوم عند نسبه الطبيعية للمحافظة على سوائل الجسم وعمل العضلات ونقل الاشارة العصبية ....من خلال الكليتين والغدد العرقية</a:t>
            </a:r>
          </a:p>
          <a:p>
            <a:pPr marL="82296" indent="0" algn="just" fontAlgn="base">
              <a:buNone/>
            </a:pPr>
            <a:r>
              <a:rPr lang="ar-IQ" b="1" dirty="0" smtClean="0">
                <a:latin typeface="Arial" pitchFamily="34" charset="0"/>
                <a:cs typeface="Arial" pitchFamily="34" charset="0"/>
              </a:rPr>
              <a:t>  </a:t>
            </a:r>
            <a:r>
              <a:rPr lang="ar-SA" b="1" dirty="0">
                <a:latin typeface="Arial" pitchFamily="34" charset="0"/>
                <a:cs typeface="Arial" pitchFamily="34" charset="0"/>
              </a:rPr>
              <a:t/>
            </a:r>
            <a:br>
              <a:rPr lang="ar-SA" b="1" dirty="0">
                <a:latin typeface="Arial" pitchFamily="34" charset="0"/>
                <a:cs typeface="Arial" pitchFamily="34" charset="0"/>
              </a:rPr>
            </a:br>
            <a:endParaRPr lang="ar-IQ" dirty="0">
              <a:latin typeface="Arial" pitchFamily="34" charset="0"/>
              <a:cs typeface="Arial" pitchFamily="34" charset="0"/>
            </a:endParaRPr>
          </a:p>
          <a:p>
            <a:endParaRPr lang="ar-IQ" dirty="0"/>
          </a:p>
        </p:txBody>
      </p:sp>
    </p:spTree>
    <p:extLst>
      <p:ext uri="{BB962C8B-B14F-4D97-AF65-F5344CB8AC3E}">
        <p14:creationId xmlns:p14="http://schemas.microsoft.com/office/powerpoint/2010/main" val="4200297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16632"/>
            <a:ext cx="8280920" cy="864096"/>
          </a:xfrm>
        </p:spPr>
        <p:txBody>
          <a:bodyPr>
            <a:noAutofit/>
          </a:bodyPr>
          <a:lstStyle/>
          <a:p>
            <a:pPr algn="ctr"/>
            <a:r>
              <a:rPr lang="ar-IQ" sz="3600" b="1" dirty="0" smtClean="0"/>
              <a:t>آلية التحكم في </a:t>
            </a:r>
            <a:r>
              <a:rPr lang="en-US" sz="3600" b="1" dirty="0" smtClean="0"/>
              <a:t>O2</a:t>
            </a:r>
            <a:r>
              <a:rPr lang="ar-IQ" sz="3600" b="1" dirty="0" smtClean="0"/>
              <a:t> و</a:t>
            </a:r>
            <a:r>
              <a:rPr lang="en-US" sz="3600" b="1" dirty="0" smtClean="0"/>
              <a:t>CO2</a:t>
            </a:r>
            <a:r>
              <a:rPr lang="ar-IQ" sz="3600" b="1" dirty="0" smtClean="0"/>
              <a:t> في الراحة والجهد البدني </a:t>
            </a:r>
            <a:endParaRPr lang="ar-IQ" sz="3600" b="1" dirty="0"/>
          </a:p>
        </p:txBody>
      </p:sp>
      <p:sp>
        <p:nvSpPr>
          <p:cNvPr id="3" name="عنصر نائب للمحتوى 2"/>
          <p:cNvSpPr>
            <a:spLocks noGrp="1"/>
          </p:cNvSpPr>
          <p:nvPr>
            <p:ph idx="1"/>
          </p:nvPr>
        </p:nvSpPr>
        <p:spPr>
          <a:xfrm>
            <a:off x="1043608" y="908720"/>
            <a:ext cx="7992888" cy="5832648"/>
          </a:xfrm>
        </p:spPr>
        <p:txBody>
          <a:bodyPr>
            <a:normAutofit fontScale="85000" lnSpcReduction="10000"/>
          </a:bodyPr>
          <a:lstStyle/>
          <a:p>
            <a:pPr marL="82296" indent="0" algn="just">
              <a:buNone/>
            </a:pPr>
            <a:r>
              <a:rPr lang="ar-IQ" b="1" dirty="0" smtClean="0"/>
              <a:t>الغاز الرئيسي الذي يحتاجه </a:t>
            </a:r>
            <a:r>
              <a:rPr lang="ar-IQ" b="1" dirty="0"/>
              <a:t>الجسم ( الاوكسجين ) </a:t>
            </a:r>
            <a:r>
              <a:rPr lang="ar-IQ" b="1" dirty="0" smtClean="0"/>
              <a:t>والذي </a:t>
            </a:r>
            <a:r>
              <a:rPr lang="ar-IQ" b="1" dirty="0"/>
              <a:t>لا يمكن الاستغناء عنه اكثر من ( 2- 2.5دقيقة) </a:t>
            </a:r>
            <a:r>
              <a:rPr lang="ar-IQ" b="1" dirty="0" err="1"/>
              <a:t>لانتاج</a:t>
            </a:r>
            <a:r>
              <a:rPr lang="ar-IQ" b="1" dirty="0"/>
              <a:t> الطاقة واستمرار الحياة .فلا بد من وجود آلية للتحكم فيه وهي تتم من خلال الالفة الشديدة </a:t>
            </a:r>
            <a:r>
              <a:rPr lang="ar-IQ" b="1" dirty="0" err="1"/>
              <a:t>للهيموكلوبين</a:t>
            </a:r>
            <a:r>
              <a:rPr lang="ar-IQ" b="1" dirty="0"/>
              <a:t> مع الاوكسجين في الرئتين والذي ينتقل الى خلايا الجسم وعند مروره بجانبها  يطلق الاوكسجين بقدر حاجتها وضمان عودتها الى الحالة السوية ( الطبيعية ) وفي حالة كونه ضمن التركيز الطبيعي فلا يتم انتقاله الى السائل المحيط الداخلي وبالتالي العامل المسيطر على تركيز الاوكسجين في السائل المحيط الداخلي هو </a:t>
            </a:r>
            <a:r>
              <a:rPr lang="ar-IQ" b="1" dirty="0" err="1"/>
              <a:t>الهيموكلوبين</a:t>
            </a:r>
            <a:r>
              <a:rPr lang="ar-IQ" b="1" dirty="0"/>
              <a:t> ولذا تسمى هذه الوظيفة " بوظيفة </a:t>
            </a:r>
            <a:r>
              <a:rPr lang="ar-IQ" b="1" dirty="0" err="1" smtClean="0"/>
              <a:t>الدارء</a:t>
            </a:r>
            <a:r>
              <a:rPr lang="ar-IQ" b="1" dirty="0" smtClean="0"/>
              <a:t> </a:t>
            </a:r>
            <a:r>
              <a:rPr lang="ar-IQ" b="1" dirty="0" err="1"/>
              <a:t>الاوكسجيني</a:t>
            </a:r>
            <a:r>
              <a:rPr lang="ar-IQ" b="1" dirty="0"/>
              <a:t> </a:t>
            </a:r>
            <a:r>
              <a:rPr lang="ar-IQ" b="1" dirty="0" err="1"/>
              <a:t>للهيموكلوبين</a:t>
            </a:r>
            <a:r>
              <a:rPr lang="ar-IQ" b="1" dirty="0"/>
              <a:t> ". وان السيطرة والتحكم بثاني اوكسيد الكاربون يتم بطريقة معاكسة ففي حالة </a:t>
            </a:r>
            <a:r>
              <a:rPr lang="ar-IQ" b="1" dirty="0" smtClean="0"/>
              <a:t>تراكم </a:t>
            </a:r>
            <a:r>
              <a:rPr lang="ar-IQ" b="1" dirty="0"/>
              <a:t>ثاني اوكسيد الكاربون في السائل المحيط بالخلايا نتيجة ارتفاع كميات انتاج الطاقة بسبب اداء الجهد البدني فان التحكم يكون بطريقة عصبية بزيادة عدد مرات وعمق التنفس للتخلص من هذه الزيادة والعكس صحيح في حالة انخفاضها .</a:t>
            </a:r>
            <a:endParaRPr lang="en-US" b="1" dirty="0"/>
          </a:p>
          <a:p>
            <a:endParaRPr lang="ar-IQ" dirty="0"/>
          </a:p>
        </p:txBody>
      </p:sp>
    </p:spTree>
    <p:extLst>
      <p:ext uri="{BB962C8B-B14F-4D97-AF65-F5344CB8AC3E}">
        <p14:creationId xmlns:p14="http://schemas.microsoft.com/office/powerpoint/2010/main" val="2142342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smtClean="0"/>
              <a:t>في الجهد</a:t>
            </a:r>
            <a:endParaRPr lang="ar-IQ" b="1" dirty="0"/>
          </a:p>
        </p:txBody>
      </p:sp>
      <p:sp>
        <p:nvSpPr>
          <p:cNvPr id="3" name="عنصر نائب للمحتوى 2"/>
          <p:cNvSpPr>
            <a:spLocks noGrp="1"/>
          </p:cNvSpPr>
          <p:nvPr>
            <p:ph idx="1"/>
          </p:nvPr>
        </p:nvSpPr>
        <p:spPr/>
        <p:txBody>
          <a:bodyPr>
            <a:normAutofit/>
          </a:bodyPr>
          <a:lstStyle/>
          <a:p>
            <a:pPr algn="just"/>
            <a:r>
              <a:rPr lang="ar-IQ" b="1" dirty="0" smtClean="0"/>
              <a:t>في حالة الراحة يكون الضغط الجزيئي </a:t>
            </a:r>
            <a:r>
              <a:rPr lang="ar-IQ" b="1" dirty="0" err="1" smtClean="0"/>
              <a:t>الاوكسجيني</a:t>
            </a:r>
            <a:r>
              <a:rPr lang="ar-IQ" b="1" dirty="0" smtClean="0"/>
              <a:t> في السائل الخلوية 40ملم ز واما في شبكة الاوعية الدموية 95ملم ز يكون الانتقال قليل حسب الحاجة . اما في حالة اداء نشاط بدني  فيكون الضغط الجزيئي أقل حسب مستوى شدة الاداء مما يؤدي الى انخفاض الضغط الجزيئي يقل في السائل خارج الخلية ربما 30ملم ز مما يؤدي الى زيادة انتقال الاوكسجين للمحافظة على التوازن </a:t>
            </a:r>
            <a:r>
              <a:rPr lang="ar-IQ" b="1" dirty="0" err="1" smtClean="0"/>
              <a:t>الاوكسجيني</a:t>
            </a:r>
            <a:r>
              <a:rPr lang="ar-IQ" b="1" dirty="0" smtClean="0"/>
              <a:t> خارج الخلايا تحت (قاعدة الانتشار ) </a:t>
            </a:r>
            <a:endParaRPr lang="ar-IQ" b="1" dirty="0"/>
          </a:p>
        </p:txBody>
      </p:sp>
    </p:spTree>
    <p:extLst>
      <p:ext uri="{BB962C8B-B14F-4D97-AF65-F5344CB8AC3E}">
        <p14:creationId xmlns:p14="http://schemas.microsoft.com/office/powerpoint/2010/main" val="2221658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74638"/>
            <a:ext cx="7890080" cy="1143000"/>
          </a:xfrm>
        </p:spPr>
        <p:txBody>
          <a:bodyPr>
            <a:noAutofit/>
          </a:bodyPr>
          <a:lstStyle/>
          <a:p>
            <a:pPr algn="ctr"/>
            <a:r>
              <a:rPr lang="ar-IQ" sz="3600" dirty="0" smtClean="0"/>
              <a:t>شكل يوضح جريان الدم واستهلاك الاوكسجين من قبل الخلايا ومستوى تركيزه في السائل الخلالي </a:t>
            </a:r>
            <a:endParaRPr lang="ar-IQ"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6768752" cy="44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628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864096"/>
          </a:xfrm>
        </p:spPr>
        <p:txBody>
          <a:bodyPr>
            <a:normAutofit/>
          </a:bodyPr>
          <a:lstStyle/>
          <a:p>
            <a:pPr algn="ctr"/>
            <a:r>
              <a:rPr lang="ar-IQ" sz="3200" b="1" dirty="0" smtClean="0"/>
              <a:t>آلية التحكم في الضغط الدموي الشرياني في الراحة والتمرين البدني </a:t>
            </a:r>
            <a:endParaRPr lang="ar-IQ" sz="3200" b="1" dirty="0"/>
          </a:p>
        </p:txBody>
      </p:sp>
      <p:sp>
        <p:nvSpPr>
          <p:cNvPr id="3" name="عنصر نائب للمحتوى 2"/>
          <p:cNvSpPr>
            <a:spLocks noGrp="1"/>
          </p:cNvSpPr>
          <p:nvPr>
            <p:ph idx="1"/>
          </p:nvPr>
        </p:nvSpPr>
        <p:spPr>
          <a:xfrm>
            <a:off x="1043608" y="908720"/>
            <a:ext cx="7992888" cy="5832648"/>
          </a:xfrm>
        </p:spPr>
        <p:txBody>
          <a:bodyPr>
            <a:noAutofit/>
          </a:bodyPr>
          <a:lstStyle/>
          <a:p>
            <a:pPr marL="82296" indent="0" algn="just">
              <a:buNone/>
            </a:pPr>
            <a:r>
              <a:rPr lang="ar-IQ" sz="2800" b="1" dirty="0"/>
              <a:t>تسهم العديد من الاعضاء والاجهزة والانظمة في تنظيم ضغط الدموي الشرياني واحدها " مستقبلات الضغط" وهو احد الاجهزة البسيطة التي توجد على جدران الاوعية الدموية الشريانية الكبيرة وتكون واضحة في قوس الابهر . والتي تتنبه في حالة زيادة تمدد جدار الشريان الابهر نتيجة التوسع الحادث فيه اثناء زيادة الدفع القلب ( حجم الدم المدفوع في الضربة الواحدة ) مما تنقل دفعات عصبية من خلال الاعصاب المرتبطة فيها والواصلة النخاع المستطيل حيث تعمل هذه الاشارات العصبية الى خفض ( عدد ضربات القلب – وحجم الدم المدفوع في الضربة الواحدة – وقوة التقلص ) عن طريق " منطقة الحركة الوعائية " في جذع الدماغ والتي تنقل ايعازاتها الى عضلة القلب عن طريق الاعصاب البارا </a:t>
            </a:r>
            <a:r>
              <a:rPr lang="ar-IQ" sz="2800" b="1" dirty="0" err="1"/>
              <a:t>سمبثاوية</a:t>
            </a:r>
            <a:r>
              <a:rPr lang="ar-IQ" sz="2800" b="1" dirty="0"/>
              <a:t> مما يؤدي الى خفض الضغط الدموي الشرياني . </a:t>
            </a:r>
            <a:endParaRPr lang="ar-IQ" sz="2800" dirty="0"/>
          </a:p>
        </p:txBody>
      </p:sp>
    </p:spTree>
    <p:extLst>
      <p:ext uri="{BB962C8B-B14F-4D97-AF65-F5344CB8AC3E}">
        <p14:creationId xmlns:p14="http://schemas.microsoft.com/office/powerpoint/2010/main" val="2677555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16632"/>
            <a:ext cx="7962088" cy="6624736"/>
          </a:xfrm>
        </p:spPr>
        <p:txBody>
          <a:bodyPr>
            <a:normAutofit/>
          </a:bodyPr>
          <a:lstStyle/>
          <a:p>
            <a:pPr marL="82296" indent="0" algn="just">
              <a:buNone/>
            </a:pPr>
            <a:r>
              <a:rPr lang="ar-IQ" sz="2800" b="1" dirty="0"/>
              <a:t>وهو ما يحدث اثناء الراحة عندما يكون معدل الضغط ( 120 على 80) ملم وعدم وجود هذه الآلية يزيد من معدل الضغط </a:t>
            </a:r>
            <a:endParaRPr lang="ar-IQ" sz="2800" dirty="0"/>
          </a:p>
          <a:p>
            <a:pPr marL="82296" indent="0" algn="just">
              <a:buNone/>
            </a:pPr>
            <a:r>
              <a:rPr lang="ar-IQ" sz="2800" b="1" dirty="0" smtClean="0"/>
              <a:t>وبنفس </a:t>
            </a:r>
            <a:r>
              <a:rPr lang="ar-IQ" sz="2800" b="1" dirty="0"/>
              <a:t>الوقت يحدث العكس عند انخفاض الضغط الدموي الشرياني سوف تنكمش مستقبلات الضغط مما توصل الايعازات الى النخاع المستطيل الة منطقة جذع الدماغ والتي توصل </a:t>
            </a:r>
            <a:r>
              <a:rPr lang="ar-IQ" sz="2800" b="1" dirty="0" smtClean="0"/>
              <a:t>الايعازات </a:t>
            </a:r>
            <a:r>
              <a:rPr lang="ar-IQ" sz="2800" b="1" dirty="0"/>
              <a:t>الى عضلة القلب من خلال العصب </a:t>
            </a:r>
            <a:r>
              <a:rPr lang="ar-IQ" sz="2800" b="1" dirty="0" err="1"/>
              <a:t>السمبثاوي</a:t>
            </a:r>
            <a:r>
              <a:rPr lang="ar-IQ" sz="2800" b="1" dirty="0"/>
              <a:t> الذي يزيد من عدد ضربات القلب وحجم الدم المدفوع وقوة التقلص ليزيد من الضغط الدموي واعادته الى حالته الطبيعية .</a:t>
            </a:r>
            <a:endParaRPr lang="en-US" sz="2800" b="1" dirty="0"/>
          </a:p>
          <a:p>
            <a:pPr algn="just"/>
            <a:r>
              <a:rPr lang="ar-IQ" sz="2800" b="1" dirty="0" smtClean="0"/>
              <a:t>اثناء الجهد البدني وحسب الشدة والحجم سوف يرتفع الضغط لان يعتمد على احد الاسس ( زيادة ضربات القلب وحجم الدم الدفوع اي الناتج القلبي )وعليه </a:t>
            </a:r>
            <a:r>
              <a:rPr lang="ar-IQ" sz="2800" b="1" dirty="0" err="1" smtClean="0"/>
              <a:t>لايمكن</a:t>
            </a:r>
            <a:r>
              <a:rPr lang="ar-IQ" sz="2800" b="1" dirty="0" smtClean="0"/>
              <a:t> ان يكون الارتفاع بدون تحكم فان نفس </a:t>
            </a:r>
            <a:r>
              <a:rPr lang="ar-IQ" sz="2800" b="1" dirty="0" err="1" smtClean="0"/>
              <a:t>الآلأية</a:t>
            </a:r>
            <a:r>
              <a:rPr lang="ar-IQ" sz="2800" b="1" dirty="0" smtClean="0"/>
              <a:t> السابقة سوف تقوم بتوقف الضغط عند حدود معينة </a:t>
            </a:r>
            <a:endParaRPr lang="ar-IQ" sz="2800" b="1" dirty="0"/>
          </a:p>
        </p:txBody>
      </p:sp>
    </p:spTree>
    <p:extLst>
      <p:ext uri="{BB962C8B-B14F-4D97-AF65-F5344CB8AC3E}">
        <p14:creationId xmlns:p14="http://schemas.microsoft.com/office/powerpoint/2010/main" val="2968521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52400"/>
            <a:ext cx="9036496" cy="990600"/>
          </a:xfrm>
        </p:spPr>
        <p:txBody>
          <a:bodyPr>
            <a:noAutofit/>
          </a:bodyPr>
          <a:lstStyle/>
          <a:p>
            <a:pPr algn="ctr"/>
            <a:r>
              <a:rPr lang="ar-IQ" b="1" dirty="0" smtClean="0">
                <a:solidFill>
                  <a:srgbClr val="060606"/>
                </a:solidFill>
              </a:rPr>
              <a:t>التدريب او اقامة المنافسات في المرتفعات ( انخفاض الضغط الاوكسجيني )</a:t>
            </a:r>
            <a:endParaRPr lang="ar-IQ" b="1" dirty="0">
              <a:solidFill>
                <a:srgbClr val="060606"/>
              </a:solidFill>
            </a:endParaRPr>
          </a:p>
        </p:txBody>
      </p:sp>
      <p:sp>
        <p:nvSpPr>
          <p:cNvPr id="3" name="عنصر نائب للمحتوى 2"/>
          <p:cNvSpPr>
            <a:spLocks noGrp="1"/>
          </p:cNvSpPr>
          <p:nvPr>
            <p:ph sz="quarter" idx="1"/>
          </p:nvPr>
        </p:nvSpPr>
        <p:spPr/>
        <p:txBody>
          <a:bodyPr>
            <a:normAutofit fontScale="92500" lnSpcReduction="20000"/>
          </a:bodyPr>
          <a:lstStyle/>
          <a:p>
            <a:pPr algn="just"/>
            <a:r>
              <a:rPr lang="ar-IQ" sz="2800" b="1" dirty="0" smtClean="0"/>
              <a:t>ان من المشاكل التي تواجه الرياضيين التدريب او المنافسات على المرتفعات ان فوق    2500 متر فما فوق تبدء اعراض المرتفعات  3000متر يصبح الضغط الجزيئي </a:t>
            </a:r>
            <a:r>
              <a:rPr lang="ar-IQ" sz="2800" b="1" dirty="0" err="1" smtClean="0"/>
              <a:t>للاوكسجين</a:t>
            </a:r>
            <a:r>
              <a:rPr lang="ar-IQ" sz="2800" b="1" dirty="0" smtClean="0"/>
              <a:t> اقل مما هو عليه عند سطح البحر </a:t>
            </a:r>
          </a:p>
          <a:p>
            <a:pPr algn="just"/>
            <a:r>
              <a:rPr lang="ar-IQ" sz="2800" b="1" dirty="0" smtClean="0"/>
              <a:t>الضغط الجوي عند سطح البحر (760ملم ز ) وعنده يكون الضغط الجزيئي </a:t>
            </a:r>
            <a:r>
              <a:rPr lang="ar-IQ" sz="2800" b="1" dirty="0" err="1" smtClean="0"/>
              <a:t>للاوكسجين</a:t>
            </a:r>
            <a:r>
              <a:rPr lang="ar-IQ" sz="2800" b="1" dirty="0" smtClean="0"/>
              <a:t>  في ارتفاع 3000متر تقريبا 110 ملم ز في حين عند مستوى سطح البحر يكون 160 ملم ز </a:t>
            </a:r>
            <a:endParaRPr lang="ar-IQ" sz="2800" b="1" dirty="0"/>
          </a:p>
          <a:p>
            <a:pPr algn="just"/>
            <a:r>
              <a:rPr lang="ar-IQ" sz="2800" b="1" dirty="0" smtClean="0"/>
              <a:t>      وبالتالي يعاني الرياضيين من عدم امكانية تشبع الدم </a:t>
            </a:r>
            <a:r>
              <a:rPr lang="ar-IQ" sz="2800" b="1" dirty="0" err="1" smtClean="0"/>
              <a:t>بالاوكسجين</a:t>
            </a:r>
            <a:r>
              <a:rPr lang="ar-IQ" sz="2800" b="1" dirty="0" smtClean="0"/>
              <a:t> ووصول الكمية الكافية </a:t>
            </a:r>
            <a:r>
              <a:rPr lang="ar-IQ" sz="2800" b="1" dirty="0" err="1" smtClean="0"/>
              <a:t>لاجهزة</a:t>
            </a:r>
            <a:r>
              <a:rPr lang="ar-IQ" sz="2800" b="1" dirty="0" smtClean="0"/>
              <a:t> واعضاء الجسم مما يسبب العديد من الاعراض منها الدوار الصداع الغثيان عدم القدرة على اداء النشاط الوهن والضعف العضلي ....</a:t>
            </a:r>
          </a:p>
          <a:p>
            <a:pPr algn="just"/>
            <a:r>
              <a:rPr lang="ar-IQ" sz="2800" b="1" dirty="0" smtClean="0"/>
              <a:t>ولكن من آليات التحكم في الجسم لمواجهة هذا المتغير يزداد انتاج هرمون </a:t>
            </a:r>
            <a:r>
              <a:rPr lang="ar-SA" sz="2800" b="1" dirty="0" err="1"/>
              <a:t>الإريثروبويتين</a:t>
            </a:r>
            <a:r>
              <a:rPr lang="en-US" sz="2800" b="1" dirty="0"/>
              <a:t> (</a:t>
            </a:r>
            <a:r>
              <a:rPr lang="en-US" sz="2800" b="1" dirty="0" smtClean="0"/>
              <a:t>EPO)</a:t>
            </a:r>
            <a:r>
              <a:rPr lang="ar-IQ" sz="2800" b="1" dirty="0" smtClean="0"/>
              <a:t>الذي يتم انتاجه في الكلى الى نخاع العظم فقط في نقص الاوكسجين لكي يتم تخليق او ولادة كريات حمراء جديدة</a:t>
            </a:r>
            <a:endParaRPr lang="ar-IQ" sz="2800" b="1" dirty="0"/>
          </a:p>
        </p:txBody>
      </p:sp>
    </p:spTree>
    <p:extLst>
      <p:ext uri="{BB962C8B-B14F-4D97-AF65-F5344CB8AC3E}">
        <p14:creationId xmlns:p14="http://schemas.microsoft.com/office/powerpoint/2010/main" val="772124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698477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79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sz="4000" b="1" dirty="0" smtClean="0">
                <a:solidFill>
                  <a:schemeClr val="tx1"/>
                </a:solidFill>
              </a:rPr>
              <a:t>مقدمة</a:t>
            </a:r>
            <a:endParaRPr lang="ar-IQ" sz="4000" b="1" dirty="0">
              <a:solidFill>
                <a:schemeClr val="tx1"/>
              </a:solidFill>
            </a:endParaRPr>
          </a:p>
        </p:txBody>
      </p:sp>
      <p:sp>
        <p:nvSpPr>
          <p:cNvPr id="3" name="عنصر نائب للمحتوى 2"/>
          <p:cNvSpPr>
            <a:spLocks noGrp="1"/>
          </p:cNvSpPr>
          <p:nvPr>
            <p:ph sz="quarter" idx="1"/>
          </p:nvPr>
        </p:nvSpPr>
        <p:spPr/>
        <p:txBody>
          <a:bodyPr/>
          <a:lstStyle/>
          <a:p>
            <a:pPr algn="just"/>
            <a:r>
              <a:rPr lang="ar-IQ" sz="2800" b="1" dirty="0"/>
              <a:t>كما ذكرنا سابقا بان الفسيولوجيا هي العلم الذي يهتم بدراسة وظائف الجسم من خلال التعرف على آليات التحكم </a:t>
            </a:r>
            <a:r>
              <a:rPr lang="ar-IQ" sz="2800" b="1" dirty="0" smtClean="0"/>
              <a:t>في تلك الوظائف . </a:t>
            </a:r>
            <a:r>
              <a:rPr lang="ar-IQ" sz="2800" b="1" dirty="0"/>
              <a:t>وبما ان الخلية هي اصغر وحدة اساسية حية تقوم بجميع الفعاليات الحيوية. غير ان الخلايا باختلاف وظائفها التي ربما تصل 220 </a:t>
            </a:r>
            <a:r>
              <a:rPr lang="ar-IQ" sz="2800" b="1" dirty="0" smtClean="0"/>
              <a:t>وظيفة وان عددها 100ترليون خلية </a:t>
            </a:r>
            <a:r>
              <a:rPr lang="ar-IQ" sz="2800" b="1" dirty="0"/>
              <a:t>ومختلف الاشكال والاحجام والمواقع </a:t>
            </a:r>
            <a:r>
              <a:rPr lang="ar-IQ" sz="2800" b="1" dirty="0" smtClean="0"/>
              <a:t>فإنها </a:t>
            </a:r>
            <a:r>
              <a:rPr lang="ar-IQ" sz="2800" b="1" dirty="0"/>
              <a:t>تعمل بشكل مترافق لاستمرار الحياة للكائن الحي ومواجهة الاعباء الخارجية ومنها الحمل التدريبي </a:t>
            </a:r>
            <a:r>
              <a:rPr lang="ar-IQ" sz="2800" b="1" dirty="0" smtClean="0"/>
              <a:t>.وان آليات التحكم في الجسم مختلفة ومتعددة قد تصل الى الآلاف  ....</a:t>
            </a:r>
          </a:p>
          <a:p>
            <a:pPr algn="just"/>
            <a:r>
              <a:rPr lang="ar-IQ" sz="2800" b="1" u="sng" dirty="0" smtClean="0"/>
              <a:t>ولفهم آلية التحكم لابد ان نتطرق لمعرفة بعض مكونات السائل المحيط الداخلي وكذلك السائل الخلوي ......</a:t>
            </a:r>
            <a:endParaRPr lang="ar-IQ" sz="2800" b="1" u="sng" dirty="0"/>
          </a:p>
          <a:p>
            <a:pPr algn="just"/>
            <a:endParaRPr lang="ar-IQ" sz="3200" b="1" dirty="0"/>
          </a:p>
          <a:p>
            <a:endParaRPr lang="ar-IQ" dirty="0"/>
          </a:p>
        </p:txBody>
      </p:sp>
    </p:spTree>
    <p:extLst>
      <p:ext uri="{BB962C8B-B14F-4D97-AF65-F5344CB8AC3E}">
        <p14:creationId xmlns:p14="http://schemas.microsoft.com/office/powerpoint/2010/main" val="3611627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sz="3600" b="1" dirty="0"/>
              <a:t>خواص </a:t>
            </a:r>
            <a:r>
              <a:rPr lang="ar-IQ" sz="3600" b="1" dirty="0" smtClean="0"/>
              <a:t>آليات التحكم</a:t>
            </a:r>
            <a:r>
              <a:rPr lang="en-US" sz="3600" b="1" dirty="0" smtClean="0"/>
              <a:t> </a:t>
            </a:r>
            <a:r>
              <a:rPr lang="ar-IQ" sz="3600" b="1" dirty="0" smtClean="0"/>
              <a:t>والتمرين البدني  </a:t>
            </a:r>
            <a:r>
              <a:rPr lang="en-US" dirty="0"/>
              <a:t/>
            </a:r>
            <a:br>
              <a:rPr lang="en-US" dirty="0"/>
            </a:br>
            <a:endParaRPr lang="ar-IQ" dirty="0"/>
          </a:p>
        </p:txBody>
      </p:sp>
      <p:sp>
        <p:nvSpPr>
          <p:cNvPr id="3" name="عنصر نائب للمحتوى 2"/>
          <p:cNvSpPr>
            <a:spLocks noGrp="1"/>
          </p:cNvSpPr>
          <p:nvPr>
            <p:ph sz="quarter" idx="1"/>
          </p:nvPr>
        </p:nvSpPr>
        <p:spPr>
          <a:xfrm>
            <a:off x="457200" y="764704"/>
            <a:ext cx="8229600" cy="5392256"/>
          </a:xfrm>
        </p:spPr>
        <p:txBody>
          <a:bodyPr>
            <a:noAutofit/>
          </a:bodyPr>
          <a:lstStyle/>
          <a:p>
            <a:pPr marL="0" indent="0">
              <a:buNone/>
            </a:pPr>
            <a:r>
              <a:rPr lang="ar-IQ" sz="2800" b="1" dirty="0" smtClean="0"/>
              <a:t>1-آلية </a:t>
            </a:r>
            <a:r>
              <a:rPr lang="ar-IQ" sz="2800" b="1" dirty="0"/>
              <a:t>التغذية الراجعة السلبية </a:t>
            </a:r>
            <a:r>
              <a:rPr lang="ar-IQ" sz="2800" b="1" dirty="0" err="1"/>
              <a:t>لاجهزة</a:t>
            </a:r>
            <a:r>
              <a:rPr lang="ar-IQ" sz="2800" b="1" dirty="0"/>
              <a:t> التحكم </a:t>
            </a:r>
            <a:r>
              <a:rPr lang="ar-IQ" sz="2800" b="1" dirty="0" smtClean="0"/>
              <a:t>: </a:t>
            </a:r>
            <a:r>
              <a:rPr lang="ar-IQ" sz="2800" dirty="0" smtClean="0"/>
              <a:t>وهي عندما يصل احد الاعضاء او الاجهزة بالعمل الى حد الافراط تحدث منبهات تسهم في ارجاع الجهاز الوظيفي الى حالته الطبيعية تقريبا اي الى الاتزان او الاستتباب .(تراكم ثاني اوكسيد الكاربون او الحاجة الى الاوكسجين او انخفاض او ارتفاع الضغط الدموي الشرياني ...)</a:t>
            </a:r>
            <a:endParaRPr lang="en-US" sz="2800" dirty="0"/>
          </a:p>
          <a:p>
            <a:pPr marL="0" indent="0">
              <a:buNone/>
            </a:pPr>
            <a:r>
              <a:rPr lang="ar-IQ" sz="2800" b="1" dirty="0"/>
              <a:t>آلية التغذية الراجعة الموجبة </a:t>
            </a:r>
            <a:r>
              <a:rPr lang="ar-IQ" sz="2800" b="1" dirty="0" err="1"/>
              <a:t>لاجهزة</a:t>
            </a:r>
            <a:r>
              <a:rPr lang="ar-IQ" sz="2800" b="1" dirty="0"/>
              <a:t> التحكم </a:t>
            </a:r>
            <a:r>
              <a:rPr lang="ar-IQ" sz="2800" b="1" dirty="0" smtClean="0"/>
              <a:t>:</a:t>
            </a:r>
            <a:r>
              <a:rPr lang="ar-IQ" sz="2800" dirty="0" smtClean="0"/>
              <a:t>وهي عندما يصل احد الاجهزة الى الافراط في وظيفته فان المنبهات القادمة تزيد من فقدان حالة الاستتباب او الاتزان في الخلية او المحيط الداخلي .(النزيف )</a:t>
            </a:r>
            <a:endParaRPr lang="en-US" sz="2800" dirty="0"/>
          </a:p>
          <a:p>
            <a:pPr marL="0" indent="0">
              <a:buNone/>
            </a:pPr>
            <a:endParaRPr lang="ar-IQ" sz="3600" dirty="0"/>
          </a:p>
        </p:txBody>
      </p:sp>
    </p:spTree>
    <p:extLst>
      <p:ext uri="{BB962C8B-B14F-4D97-AF65-F5344CB8AC3E}">
        <p14:creationId xmlns:p14="http://schemas.microsoft.com/office/powerpoint/2010/main" val="2271930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756320"/>
          </a:xfrm>
        </p:spPr>
        <p:txBody>
          <a:bodyPr>
            <a:normAutofit fontScale="90000"/>
          </a:bodyPr>
          <a:lstStyle/>
          <a:p>
            <a:pPr algn="ctr"/>
            <a:r>
              <a:rPr lang="ar-IQ" sz="4000" b="1" dirty="0" smtClean="0"/>
              <a:t/>
            </a:r>
            <a:br>
              <a:rPr lang="ar-IQ" sz="4000" b="1" dirty="0" smtClean="0"/>
            </a:br>
            <a:r>
              <a:rPr lang="ar-IQ" sz="4000" b="1" dirty="0"/>
              <a:t/>
            </a:r>
            <a:br>
              <a:rPr lang="ar-IQ" sz="4000" b="1" dirty="0"/>
            </a:br>
            <a:r>
              <a:rPr lang="ar-IQ" sz="4000" b="1" dirty="0" smtClean="0"/>
              <a:t/>
            </a:r>
            <a:br>
              <a:rPr lang="ar-IQ" sz="4000" b="1" dirty="0" smtClean="0"/>
            </a:br>
            <a:r>
              <a:rPr lang="ar-IQ" sz="4000" b="1" dirty="0"/>
              <a:t/>
            </a:r>
            <a:br>
              <a:rPr lang="ar-IQ" sz="4000" b="1" dirty="0"/>
            </a:br>
            <a:r>
              <a:rPr lang="ar-IQ" sz="4000" b="1" dirty="0" smtClean="0"/>
              <a:t>تقييم </a:t>
            </a:r>
            <a:r>
              <a:rPr lang="ar-IQ" sz="4000" b="1" dirty="0"/>
              <a:t>جهاز التحكم </a:t>
            </a:r>
          </a:p>
        </p:txBody>
      </p:sp>
      <p:sp>
        <p:nvSpPr>
          <p:cNvPr id="3" name="عنصر نائب للمحتوى 2"/>
          <p:cNvSpPr>
            <a:spLocks noGrp="1"/>
          </p:cNvSpPr>
          <p:nvPr>
            <p:ph sz="quarter" idx="1"/>
          </p:nvPr>
        </p:nvSpPr>
        <p:spPr/>
        <p:txBody>
          <a:bodyPr/>
          <a:lstStyle/>
          <a:p>
            <a:r>
              <a:rPr lang="ar-IQ" sz="2800" dirty="0"/>
              <a:t> </a:t>
            </a:r>
            <a:endParaRPr lang="en-US" sz="2800" dirty="0"/>
          </a:p>
          <a:p>
            <a:r>
              <a:rPr lang="ar-IQ" sz="2800" dirty="0"/>
              <a:t>                 التصحيح     </a:t>
            </a:r>
            <a:endParaRPr lang="en-US" sz="2800" dirty="0"/>
          </a:p>
          <a:p>
            <a:r>
              <a:rPr lang="ar-IQ" sz="2800" dirty="0"/>
              <a:t>الكسب = ـــــــــــــــــــــــــــــــــــــــــــ</a:t>
            </a:r>
            <a:endParaRPr lang="en-US" sz="2800" dirty="0"/>
          </a:p>
          <a:p>
            <a:r>
              <a:rPr lang="ar-IQ" sz="2800" dirty="0"/>
              <a:t>                         الخطاء</a:t>
            </a:r>
            <a:endParaRPr lang="en-US" sz="2800" dirty="0"/>
          </a:p>
          <a:p>
            <a:endParaRPr lang="ar-IQ" dirty="0"/>
          </a:p>
        </p:txBody>
      </p:sp>
    </p:spTree>
    <p:extLst>
      <p:ext uri="{BB962C8B-B14F-4D97-AF65-F5344CB8AC3E}">
        <p14:creationId xmlns:p14="http://schemas.microsoft.com/office/powerpoint/2010/main" val="2682462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268760"/>
            <a:ext cx="8003232" cy="4888200"/>
          </a:xfrm>
        </p:spPr>
        <p:txBody>
          <a:bodyPr/>
          <a:lstStyle/>
          <a:p>
            <a:pPr marL="0" indent="0">
              <a:buNone/>
            </a:pPr>
            <a:r>
              <a:rPr lang="ar-IQ" dirty="0" smtClean="0"/>
              <a:t>لاعب ضغطه الدموي الانقباض بالراحة (120 ملم ز) عند اداء جهد بدني مقنن ارتفع الى 150 ملم ز وكما ادى لاعب نفس الجهد السابق اذ كان ضغطه بالراحة (124ملم ز ) وبعد الجهد 185ملم ز</a:t>
            </a:r>
          </a:p>
          <a:p>
            <a:pPr marL="0" indent="0">
              <a:buNone/>
            </a:pPr>
            <a:r>
              <a:rPr lang="ar-IQ" dirty="0" smtClean="0"/>
              <a:t>ما هو مقدار الكسب في آلية التحكم للضغط لدى اللاعب الاول ؟</a:t>
            </a:r>
          </a:p>
          <a:p>
            <a:pPr marL="0" indent="0">
              <a:buNone/>
            </a:pPr>
            <a:r>
              <a:rPr lang="ar-IQ" dirty="0" smtClean="0"/>
              <a:t>الكسب = التصحيح / الخطاء </a:t>
            </a:r>
          </a:p>
          <a:p>
            <a:pPr marL="0" indent="0">
              <a:buNone/>
            </a:pPr>
            <a:r>
              <a:rPr lang="ar-IQ" dirty="0" smtClean="0"/>
              <a:t>الفارق في التصحيح بين اللاعبين (150- 185= 35ملم ز) تصحيح</a:t>
            </a:r>
          </a:p>
          <a:p>
            <a:pPr marL="0" indent="0">
              <a:buNone/>
            </a:pPr>
            <a:r>
              <a:rPr lang="ar-IQ" dirty="0" smtClean="0"/>
              <a:t>لكن نسبة الخطاء 150-120=30ملم ز</a:t>
            </a:r>
          </a:p>
          <a:p>
            <a:pPr marL="0" indent="0">
              <a:buNone/>
            </a:pPr>
            <a:r>
              <a:rPr lang="ar-IQ" dirty="0" smtClean="0"/>
              <a:t>الكسب = 35/30=0.85ملم ز</a:t>
            </a:r>
            <a:endParaRPr lang="ar-IQ" dirty="0"/>
          </a:p>
        </p:txBody>
      </p:sp>
    </p:spTree>
    <p:extLst>
      <p:ext uri="{BB962C8B-B14F-4D97-AF65-F5344CB8AC3E}">
        <p14:creationId xmlns:p14="http://schemas.microsoft.com/office/powerpoint/2010/main" val="4258934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676456" cy="692696"/>
          </a:xfrm>
        </p:spPr>
        <p:txBody>
          <a:bodyPr>
            <a:noAutofit/>
          </a:bodyPr>
          <a:lstStyle/>
          <a:p>
            <a:pPr algn="ctr"/>
            <a:r>
              <a:rPr lang="ar-IQ" sz="3200" b="1" dirty="0" smtClean="0">
                <a:solidFill>
                  <a:schemeClr val="tx1"/>
                </a:solidFill>
                <a:effectLst/>
              </a:rPr>
              <a:t>السائل " الخلالي" المحيط الداخلي" " بين الخلايا " النسيجي</a:t>
            </a:r>
            <a:r>
              <a:rPr lang="ar-IQ" sz="3200" b="1" dirty="0" smtClean="0">
                <a:effectLst/>
              </a:rPr>
              <a:t>" </a:t>
            </a:r>
            <a:endParaRPr lang="ar-SA" sz="3200" b="1" dirty="0"/>
          </a:p>
        </p:txBody>
      </p:sp>
      <p:sp>
        <p:nvSpPr>
          <p:cNvPr id="3" name="عنصر نائب للمحتوى 2"/>
          <p:cNvSpPr>
            <a:spLocks noGrp="1"/>
          </p:cNvSpPr>
          <p:nvPr>
            <p:ph idx="1"/>
          </p:nvPr>
        </p:nvSpPr>
        <p:spPr>
          <a:xfrm>
            <a:off x="1043608" y="1196752"/>
            <a:ext cx="8100392" cy="5472608"/>
          </a:xfrm>
        </p:spPr>
        <p:txBody>
          <a:bodyPr>
            <a:normAutofit lnSpcReduction="10000"/>
          </a:bodyPr>
          <a:lstStyle/>
          <a:p>
            <a:pPr marL="82296" indent="0" algn="just">
              <a:buNone/>
            </a:pPr>
            <a:r>
              <a:rPr lang="ar-IQ" sz="2800" b="1" dirty="0"/>
              <a:t>يكون السائل نسبة قدرها من (56% الى 65% </a:t>
            </a:r>
            <a:r>
              <a:rPr lang="ar-IQ" sz="2800" b="1" dirty="0" smtClean="0"/>
              <a:t> )من </a:t>
            </a:r>
            <a:r>
              <a:rPr lang="ar-IQ" sz="2800" b="1" dirty="0"/>
              <a:t>جسم الانسان البالغ </a:t>
            </a:r>
            <a:r>
              <a:rPr lang="ar-IQ" sz="2800" b="1" dirty="0" smtClean="0"/>
              <a:t>التي تعادل (42 لتر ماء ) وبالرغم </a:t>
            </a:r>
            <a:r>
              <a:rPr lang="ar-IQ" sz="2800" b="1" dirty="0"/>
              <a:t>من ان </a:t>
            </a:r>
            <a:r>
              <a:rPr lang="ar-IQ" sz="2800" b="1" dirty="0" smtClean="0"/>
              <a:t>ثلثي </a:t>
            </a:r>
            <a:r>
              <a:rPr lang="ar-IQ" sz="2800" b="1" dirty="0"/>
              <a:t>هذه الكمية تقع داخل الخلايا </a:t>
            </a:r>
            <a:r>
              <a:rPr lang="ar-IQ" sz="2800" b="1" dirty="0" smtClean="0"/>
              <a:t>(28 لتر )الا </a:t>
            </a:r>
            <a:r>
              <a:rPr lang="ar-IQ" sz="2800" b="1" dirty="0"/>
              <a:t>ان نسبة الثلث يقع خارج الخلايا </a:t>
            </a:r>
            <a:r>
              <a:rPr lang="ar-IQ" sz="2800" b="1" dirty="0" smtClean="0"/>
              <a:t>(14 لتر) ويطلق </a:t>
            </a:r>
            <a:r>
              <a:rPr lang="ar-IQ" sz="2800" b="1" dirty="0"/>
              <a:t>عليه عادة عدة تسميات اكثرها شيوعا " سائل المحيط الداخلي " وان مكونات السائل خارج الخلايا هو متشابه تقريبا </a:t>
            </a:r>
            <a:r>
              <a:rPr lang="ar-IQ" sz="2800" b="1" dirty="0" smtClean="0"/>
              <a:t>في جميع مناطق الجسم وهو </a:t>
            </a:r>
            <a:r>
              <a:rPr lang="ar-IQ" sz="2800" b="1" dirty="0"/>
              <a:t>يحتوي على مجموعة من المركبات اذا </a:t>
            </a:r>
            <a:r>
              <a:rPr lang="ar-IQ" sz="2800" b="1" dirty="0" smtClean="0"/>
              <a:t>حافظ </a:t>
            </a:r>
            <a:r>
              <a:rPr lang="ar-IQ" sz="2800" b="1" dirty="0"/>
              <a:t>الجسم على تراكيزها تمكنت الخلية من استمرار اداء </a:t>
            </a:r>
            <a:r>
              <a:rPr lang="ar-IQ" sz="2800" b="1" dirty="0" smtClean="0"/>
              <a:t>ووظائفها </a:t>
            </a:r>
            <a:r>
              <a:rPr lang="ar-IQ" sz="2800" b="1" dirty="0"/>
              <a:t>بفاعلية في حالة الراحة والجهد البدني ومن المكونات الكيميائية للسائل خارج الخلايا ( الصوديوم – الكلوريد – البيكاربونات – الكالسيوم ) ومواد غذائية بهيئة </a:t>
            </a:r>
            <a:r>
              <a:rPr lang="ar-IQ" sz="2800" b="1" dirty="0" smtClean="0"/>
              <a:t>(أحماض </a:t>
            </a:r>
            <a:r>
              <a:rPr lang="ar-IQ" sz="2800" b="1" dirty="0"/>
              <a:t>امنية </a:t>
            </a:r>
            <a:r>
              <a:rPr lang="ar-IQ" sz="2800" b="1" dirty="0" smtClean="0"/>
              <a:t> – </a:t>
            </a:r>
            <a:r>
              <a:rPr lang="ar-IQ" sz="2800" b="1" dirty="0"/>
              <a:t>كلوكوز – احماض دهنية ) فضلا عن غازات ( الاوكسجين – </a:t>
            </a:r>
            <a:r>
              <a:rPr lang="ar-IQ" sz="2800" b="1" dirty="0" smtClean="0"/>
              <a:t>وثاني </a:t>
            </a:r>
            <a:r>
              <a:rPr lang="ar-IQ" sz="2800" b="1" dirty="0"/>
              <a:t>اوكسيد الكاربون ) مع كميات قليلة من ( البوتاسيوم ) اما مكونات السائل داخل الخلية ( البوتاسيوم – </a:t>
            </a:r>
            <a:r>
              <a:rPr lang="ar-IQ" sz="2800" b="1" dirty="0" smtClean="0"/>
              <a:t>المغنيسيوم </a:t>
            </a:r>
            <a:r>
              <a:rPr lang="ar-IQ" sz="2800" b="1" dirty="0"/>
              <a:t>– الفوسفات )</a:t>
            </a:r>
            <a:endParaRPr lang="en-US" sz="2800" b="1" dirty="0"/>
          </a:p>
          <a:p>
            <a:endParaRPr lang="ar-SA"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74638"/>
            <a:ext cx="7890080" cy="1143000"/>
          </a:xfrm>
        </p:spPr>
        <p:txBody>
          <a:bodyPr>
            <a:normAutofit fontScale="90000"/>
          </a:bodyPr>
          <a:lstStyle/>
          <a:p>
            <a:pPr algn="ctr"/>
            <a:r>
              <a:rPr lang="ar-IQ" dirty="0" smtClean="0"/>
              <a:t>مكونات الاملاح المعدنية الرئيسة خارج الخلايا</a:t>
            </a:r>
            <a:endParaRPr lang="ar-IQ" dirty="0"/>
          </a:p>
        </p:txBody>
      </p:sp>
      <p:sp>
        <p:nvSpPr>
          <p:cNvPr id="3" name="عنصر نائب للمحتوى 2"/>
          <p:cNvSpPr>
            <a:spLocks noGrp="1"/>
          </p:cNvSpPr>
          <p:nvPr>
            <p:ph idx="1"/>
          </p:nvPr>
        </p:nvSpPr>
        <p:spPr>
          <a:xfrm>
            <a:off x="1403648" y="1556792"/>
            <a:ext cx="7498080" cy="4440560"/>
          </a:xfrm>
        </p:spPr>
        <p:txBody>
          <a:bodyPr/>
          <a:lstStyle/>
          <a:p>
            <a:pPr marL="82296" indent="0">
              <a:buNone/>
            </a:pPr>
            <a:r>
              <a:rPr lang="ar-IQ" dirty="0"/>
              <a:t>•	الصوديوم (</a:t>
            </a:r>
            <a:r>
              <a:rPr lang="en-US" dirty="0"/>
              <a:t>Na+ = 136-145 </a:t>
            </a:r>
            <a:r>
              <a:rPr lang="en-US" dirty="0" err="1"/>
              <a:t>mEq</a:t>
            </a:r>
            <a:r>
              <a:rPr lang="en-US" dirty="0"/>
              <a:t>/L)</a:t>
            </a:r>
          </a:p>
          <a:p>
            <a:pPr marL="82296" indent="0">
              <a:buNone/>
            </a:pPr>
            <a:r>
              <a:rPr lang="en-US" dirty="0"/>
              <a:t>•	</a:t>
            </a:r>
            <a:r>
              <a:rPr lang="ar-IQ" dirty="0"/>
              <a:t>الكالسيوم (</a:t>
            </a:r>
            <a:r>
              <a:rPr lang="en-US" dirty="0"/>
              <a:t>Ca</a:t>
            </a:r>
            <a:r>
              <a:rPr lang="en-US" sz="1800" dirty="0"/>
              <a:t>2+</a:t>
            </a:r>
            <a:r>
              <a:rPr lang="en-US" dirty="0"/>
              <a:t> = 8.4-10.5 </a:t>
            </a:r>
            <a:r>
              <a:rPr lang="en-US" dirty="0" err="1"/>
              <a:t>mEq</a:t>
            </a:r>
            <a:r>
              <a:rPr lang="en-US" dirty="0"/>
              <a:t>/L)</a:t>
            </a:r>
            <a:endParaRPr lang="ar-IQ" dirty="0"/>
          </a:p>
          <a:p>
            <a:pPr marL="82296" indent="0">
              <a:buNone/>
            </a:pPr>
            <a:r>
              <a:rPr lang="ar-IQ" dirty="0"/>
              <a:t>•	</a:t>
            </a:r>
            <a:r>
              <a:rPr lang="ar-IQ" dirty="0" smtClean="0"/>
              <a:t>   الكلوريد </a:t>
            </a:r>
            <a:r>
              <a:rPr lang="ar-IQ" dirty="0"/>
              <a:t>(</a:t>
            </a:r>
            <a:r>
              <a:rPr lang="en-US" dirty="0" err="1" smtClean="0"/>
              <a:t>Cl</a:t>
            </a:r>
            <a:r>
              <a:rPr lang="en-US" dirty="0" smtClean="0"/>
              <a:t>   </a:t>
            </a:r>
            <a:r>
              <a:rPr lang="en-US" dirty="0"/>
              <a:t>= 99-109 </a:t>
            </a:r>
            <a:r>
              <a:rPr lang="en-US" dirty="0" err="1"/>
              <a:t>mEq</a:t>
            </a:r>
            <a:r>
              <a:rPr lang="en-US" dirty="0"/>
              <a:t>/L)</a:t>
            </a:r>
          </a:p>
          <a:p>
            <a:pPr marL="82296" indent="0">
              <a:buNone/>
            </a:pPr>
            <a:r>
              <a:rPr lang="en-US" dirty="0"/>
              <a:t>•	</a:t>
            </a:r>
            <a:r>
              <a:rPr lang="ar-IQ" dirty="0" smtClean="0"/>
              <a:t>     البيكربونات </a:t>
            </a:r>
            <a:r>
              <a:rPr lang="ar-IQ" dirty="0"/>
              <a:t>(</a:t>
            </a:r>
            <a:r>
              <a:rPr lang="en-US" dirty="0" smtClean="0"/>
              <a:t>HCO3    =22-26 </a:t>
            </a:r>
            <a:r>
              <a:rPr lang="en-US" dirty="0" err="1"/>
              <a:t>mM</a:t>
            </a:r>
            <a:r>
              <a:rPr lang="en-US" dirty="0"/>
              <a:t>)</a:t>
            </a:r>
          </a:p>
          <a:p>
            <a:pPr marL="82296" indent="0">
              <a:buNone/>
            </a:pPr>
            <a:r>
              <a:rPr lang="en-US" dirty="0"/>
              <a:t>	</a:t>
            </a:r>
          </a:p>
          <a:p>
            <a:endParaRPr lang="ar-IQ" dirty="0"/>
          </a:p>
        </p:txBody>
      </p:sp>
    </p:spTree>
    <p:extLst>
      <p:ext uri="{BB962C8B-B14F-4D97-AF65-F5344CB8AC3E}">
        <p14:creationId xmlns:p14="http://schemas.microsoft.com/office/powerpoint/2010/main" val="99004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337926"/>
            <a:ext cx="8657935" cy="633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34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332656"/>
            <a:ext cx="7498080" cy="5915744"/>
          </a:xfrm>
        </p:spPr>
        <p:txBody>
          <a:bodyPr>
            <a:normAutofit/>
          </a:bodyPr>
          <a:lstStyle/>
          <a:p>
            <a:r>
              <a:rPr lang="ar-IQ" sz="2800" b="1" dirty="0" smtClean="0"/>
              <a:t>لماذا التأكيد على السائل خارج الخلايا ؟</a:t>
            </a:r>
          </a:p>
          <a:p>
            <a:pPr marL="82296" indent="0">
              <a:buNone/>
            </a:pPr>
            <a:endParaRPr lang="ar-IQ" sz="2800" b="1" dirty="0" smtClean="0"/>
          </a:p>
          <a:p>
            <a:pPr marL="82296" indent="0">
              <a:buNone/>
            </a:pPr>
            <a:r>
              <a:rPr lang="ar-IQ" sz="2800" dirty="0" smtClean="0"/>
              <a:t>1- لان يمكن قياسها واختبارها عن طريق السائل الدموي </a:t>
            </a:r>
          </a:p>
          <a:p>
            <a:pPr marL="82296" indent="0">
              <a:buNone/>
            </a:pPr>
            <a:r>
              <a:rPr lang="ar-IQ" sz="2800" dirty="0" smtClean="0"/>
              <a:t>2-لان السائل داخل الخلايا يجب التحقق منه من خلال عينات من الانسجة وهي عملية ليست سهلة التطبيق على الرياضيين </a:t>
            </a:r>
          </a:p>
          <a:p>
            <a:pPr marL="82296" indent="0">
              <a:buNone/>
            </a:pPr>
            <a:r>
              <a:rPr lang="ar-IQ" sz="2800" dirty="0" smtClean="0"/>
              <a:t>3- لان هذه المكونات هي البيئة الطبيعية لاستمرار حياة الخلية والتغير في مكوناتها يعني التأثير على وظائفها</a:t>
            </a:r>
          </a:p>
          <a:p>
            <a:pPr marL="82296" indent="0">
              <a:buNone/>
            </a:pPr>
            <a:r>
              <a:rPr lang="ar-IQ" sz="2800" dirty="0" smtClean="0"/>
              <a:t>4- ولكون السائل الخلالي حركته بطيئة فترتبط آثاره بأماكن العمل العضلي فقط </a:t>
            </a:r>
          </a:p>
          <a:p>
            <a:pPr marL="82296" indent="0">
              <a:buNone/>
            </a:pPr>
            <a:r>
              <a:rPr lang="ar-IQ" sz="2800" dirty="0" smtClean="0"/>
              <a:t>5-وان السائل داخل الخلية يتم التحكم به من خلال مركز الخلية (النواة) وغشائها.</a:t>
            </a:r>
          </a:p>
          <a:p>
            <a:endParaRPr lang="ar-IQ" sz="2800" dirty="0"/>
          </a:p>
        </p:txBody>
      </p:sp>
    </p:spTree>
    <p:extLst>
      <p:ext uri="{BB962C8B-B14F-4D97-AF65-F5344CB8AC3E}">
        <p14:creationId xmlns:p14="http://schemas.microsoft.com/office/powerpoint/2010/main" val="380309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116632"/>
            <a:ext cx="7992888" cy="1008112"/>
          </a:xfr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ar-IQ" sz="3200" b="1" dirty="0" smtClean="0"/>
              <a:t> </a:t>
            </a:r>
            <a:r>
              <a:rPr lang="ar-IQ" sz="3200" b="1" dirty="0"/>
              <a:t>" الاستتباب "  " الاستقرار الذاتي " </a:t>
            </a:r>
            <a:r>
              <a:rPr lang="en-US" sz="3200" b="1" dirty="0" smtClean="0">
                <a:solidFill>
                  <a:schemeClr val="tx1"/>
                </a:solidFill>
                <a:effectLst/>
              </a:rPr>
              <a:t>Homeostasis</a:t>
            </a:r>
            <a:r>
              <a:rPr lang="ar-IQ" sz="3200" b="1" dirty="0" err="1" smtClean="0">
                <a:solidFill>
                  <a:schemeClr val="tx1"/>
                </a:solidFill>
                <a:effectLst/>
              </a:rPr>
              <a:t>الأ</a:t>
            </a:r>
            <a:r>
              <a:rPr lang="ar-IQ" sz="3600" b="1" dirty="0" err="1" smtClean="0"/>
              <a:t>تزان</a:t>
            </a:r>
            <a:r>
              <a:rPr lang="ar-IQ" sz="2800" b="1" dirty="0" smtClean="0"/>
              <a:t> </a:t>
            </a:r>
            <a:r>
              <a:rPr lang="ar-IQ" sz="3600" b="1" dirty="0" smtClean="0"/>
              <a:t>الداخلي في الراحة والجهد </a:t>
            </a:r>
            <a:r>
              <a:rPr lang="ar-IQ" sz="3600" b="1" dirty="0"/>
              <a:t>البدني </a:t>
            </a:r>
            <a:r>
              <a:rPr lang="ar-IQ" sz="3600" b="1" dirty="0" smtClean="0"/>
              <a:t>:</a:t>
            </a:r>
            <a:endParaRPr lang="ar-IQ" sz="3600" b="1" dirty="0">
              <a:solidFill>
                <a:schemeClr val="tx1"/>
              </a:solidFill>
            </a:endParaRPr>
          </a:p>
        </p:txBody>
      </p:sp>
      <p:sp>
        <p:nvSpPr>
          <p:cNvPr id="3" name="عنصر نائب للمحتوى 2"/>
          <p:cNvSpPr>
            <a:spLocks noGrp="1"/>
          </p:cNvSpPr>
          <p:nvPr>
            <p:ph idx="1"/>
          </p:nvPr>
        </p:nvSpPr>
        <p:spPr>
          <a:xfrm>
            <a:off x="1043608" y="1772816"/>
            <a:ext cx="7992888" cy="4856584"/>
          </a:xfrm>
        </p:spPr>
        <p:txBody>
          <a:bodyPr>
            <a:noAutofit/>
          </a:bodyPr>
          <a:lstStyle/>
          <a:p>
            <a:pPr marL="82296" indent="0" algn="just">
              <a:buNone/>
            </a:pPr>
            <a:r>
              <a:rPr lang="ar-IQ" sz="2800" b="1" dirty="0">
                <a:latin typeface="Arial" pitchFamily="34" charset="0"/>
                <a:cs typeface="Arial" pitchFamily="34" charset="0"/>
              </a:rPr>
              <a:t>هو مصطلح يستخدمه </a:t>
            </a:r>
            <a:r>
              <a:rPr lang="ar-IQ" sz="2800" b="1" dirty="0" smtClean="0">
                <a:latin typeface="Arial" pitchFamily="34" charset="0"/>
                <a:cs typeface="Arial" pitchFamily="34" charset="0"/>
              </a:rPr>
              <a:t>الفيسيولوجيين </a:t>
            </a:r>
            <a:r>
              <a:rPr lang="ar-IQ" sz="2800" b="1" dirty="0">
                <a:latin typeface="Arial" pitchFamily="34" charset="0"/>
                <a:cs typeface="Arial" pitchFamily="34" charset="0"/>
              </a:rPr>
              <a:t>والمراد فيه المحافظة على مكونات السائل المحيط الداخلي بدرجة اقرب الى الحالة الطبيعية .وان عملية المحافظة على مكونات السائل هي مهمة اغلب الأعضاء والاجهزة لا سيما الحيوية منها مثلا : </a:t>
            </a:r>
            <a:r>
              <a:rPr lang="ar-IQ" sz="2800" b="1" u="sng" dirty="0">
                <a:latin typeface="Arial" pitchFamily="34" charset="0"/>
                <a:cs typeface="Arial" pitchFamily="34" charset="0"/>
              </a:rPr>
              <a:t>الكليتين</a:t>
            </a:r>
            <a:r>
              <a:rPr lang="ar-IQ" sz="2800" b="1" dirty="0">
                <a:latin typeface="Arial" pitchFamily="34" charset="0"/>
                <a:cs typeface="Arial" pitchFamily="34" charset="0"/>
              </a:rPr>
              <a:t> تحفظ التوازن الايوني في الجسم ومنها المحافظة على مكونات الايونات في السائل المحيط بالخلايا وكذلك </a:t>
            </a:r>
            <a:r>
              <a:rPr lang="ar-IQ" sz="2800" b="1" u="sng" dirty="0">
                <a:latin typeface="Arial" pitchFamily="34" charset="0"/>
                <a:cs typeface="Arial" pitchFamily="34" charset="0"/>
              </a:rPr>
              <a:t>الجهاز التنفسي  </a:t>
            </a:r>
            <a:r>
              <a:rPr lang="ar-IQ" sz="2800" b="1" dirty="0">
                <a:latin typeface="Arial" pitchFamily="34" charset="0"/>
                <a:cs typeface="Arial" pitchFamily="34" charset="0"/>
              </a:rPr>
              <a:t>الذي يحافظ على توفر الاوكسجين عند نسبه الطبيعية فضلا عن نسب ثاني اوكسيد الكاربون </a:t>
            </a:r>
            <a:r>
              <a:rPr lang="ar-IQ" sz="2800" b="1" dirty="0" smtClean="0">
                <a:latin typeface="Arial" pitchFamily="34" charset="0"/>
                <a:cs typeface="Arial" pitchFamily="34" charset="0"/>
              </a:rPr>
              <a:t>وكذلك جهاز الدوران </a:t>
            </a:r>
            <a:r>
              <a:rPr lang="ar-IQ" sz="2800" b="1" dirty="0">
                <a:latin typeface="Arial" pitchFamily="34" charset="0"/>
                <a:cs typeface="Arial" pitchFamily="34" charset="0"/>
              </a:rPr>
              <a:t>وعضلة القلب </a:t>
            </a:r>
            <a:r>
              <a:rPr lang="ar-IQ" sz="2800" b="1" dirty="0" smtClean="0">
                <a:latin typeface="Arial" pitchFamily="34" charset="0"/>
                <a:cs typeface="Arial" pitchFamily="34" charset="0"/>
              </a:rPr>
              <a:t>تحافظ على استمرار تدفق الدم المحمل بالمواد الغذائية والغازات التي تحتاجها العضلات لاستمرار العمل البدني.</a:t>
            </a:r>
            <a:endParaRPr lang="ar-IQ" sz="2400" dirty="0"/>
          </a:p>
          <a:p>
            <a:pPr marL="82296" indent="0">
              <a:buNone/>
            </a:pPr>
            <a:endParaRPr lang="ar-IQ" sz="2400" dirty="0"/>
          </a:p>
        </p:txBody>
      </p:sp>
    </p:spTree>
    <p:extLst>
      <p:ext uri="{BB962C8B-B14F-4D97-AF65-F5344CB8AC3E}">
        <p14:creationId xmlns:p14="http://schemas.microsoft.com/office/powerpoint/2010/main" val="474656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260648"/>
            <a:ext cx="7818072" cy="6336704"/>
          </a:xfrm>
        </p:spPr>
        <p:txBody>
          <a:bodyPr>
            <a:normAutofit fontScale="92500"/>
          </a:bodyPr>
          <a:lstStyle/>
          <a:p>
            <a:pPr marL="82296" indent="0" algn="just">
              <a:buNone/>
            </a:pPr>
            <a:r>
              <a:rPr lang="ar-IQ" b="1" u="sng" dirty="0" smtClean="0"/>
              <a:t>هل الرياضيين وغير الرياضيين متشابهين في آليات التحكم ؟</a:t>
            </a:r>
          </a:p>
          <a:p>
            <a:pPr marL="82296" indent="0" algn="just">
              <a:buNone/>
            </a:pPr>
            <a:r>
              <a:rPr lang="ar-IQ" b="1" dirty="0" smtClean="0"/>
              <a:t>ان الاجهزة التي تقوم بوظيفة المحافظة على الاتزان هي </a:t>
            </a:r>
            <a:r>
              <a:rPr lang="ar-IQ" b="1" dirty="0" err="1" smtClean="0"/>
              <a:t>متشابهه</a:t>
            </a:r>
            <a:r>
              <a:rPr lang="ar-IQ" b="1" dirty="0" smtClean="0"/>
              <a:t> ولكن </a:t>
            </a:r>
            <a:r>
              <a:rPr lang="ar-IQ" b="1" dirty="0" err="1" smtClean="0"/>
              <a:t>قبلياتها</a:t>
            </a:r>
            <a:r>
              <a:rPr lang="ar-IQ" b="1" dirty="0" smtClean="0"/>
              <a:t> وقدراتها مختلفة بين الرياضيين وغير الرياضيين كما ان ممارسة النشاط الرياضي يجعل الرياضيين </a:t>
            </a:r>
            <a:r>
              <a:rPr lang="ar-IQ" b="1" dirty="0"/>
              <a:t>لديهم </a:t>
            </a:r>
            <a:r>
              <a:rPr lang="ar-IQ" b="1" dirty="0" smtClean="0"/>
              <a:t>القدرة والقابلية </a:t>
            </a:r>
            <a:r>
              <a:rPr lang="ar-IQ" b="1" dirty="0"/>
              <a:t>على تحمل التغير في الكثير من البيئة الخارجية من خلال استعدادهم الوظيفي في آليات التحكم </a:t>
            </a:r>
            <a:r>
              <a:rPr lang="ar-IQ" b="1" dirty="0" smtClean="0"/>
              <a:t>لديهم</a:t>
            </a:r>
          </a:p>
          <a:p>
            <a:pPr marL="82296" indent="0" algn="just">
              <a:buNone/>
            </a:pPr>
            <a:r>
              <a:rPr lang="ar-IQ" b="1" dirty="0" smtClean="0"/>
              <a:t>1- </a:t>
            </a:r>
            <a:r>
              <a:rPr lang="ar-IQ" b="1" dirty="0"/>
              <a:t>ولكن هذا يكون لأي مدى ممكن ؟ وكيف يحدث هذا ؟ في الجسم وخلاياه؟</a:t>
            </a:r>
          </a:p>
          <a:p>
            <a:pPr marL="82296" indent="0" algn="just">
              <a:buNone/>
            </a:pPr>
            <a:r>
              <a:rPr lang="ar-IQ" b="1" dirty="0" smtClean="0"/>
              <a:t>2- ماذا </a:t>
            </a:r>
            <a:r>
              <a:rPr lang="ar-IQ" b="1" dirty="0"/>
              <a:t>يحدث لو تغير أحد العناصر الأساسية </a:t>
            </a:r>
            <a:r>
              <a:rPr lang="ar-IQ" b="1" dirty="0" err="1"/>
              <a:t>فى</a:t>
            </a:r>
            <a:r>
              <a:rPr lang="ar-IQ" b="1" dirty="0"/>
              <a:t> الجسم بصورة ملحوظة ؟</a:t>
            </a:r>
          </a:p>
          <a:p>
            <a:pPr marL="82296" indent="0" algn="just">
              <a:buNone/>
            </a:pPr>
            <a:r>
              <a:rPr lang="ar-IQ" b="1" dirty="0" smtClean="0">
                <a:latin typeface="Arial" pitchFamily="34" charset="0"/>
                <a:cs typeface="Arial" pitchFamily="34" charset="0"/>
              </a:rPr>
              <a:t>وهي </a:t>
            </a:r>
            <a:r>
              <a:rPr lang="ar-IQ" b="1" dirty="0">
                <a:latin typeface="Arial" pitchFamily="34" charset="0"/>
                <a:cs typeface="Arial" pitchFamily="34" charset="0"/>
              </a:rPr>
              <a:t>تساؤلات منطقية , لفهم طبيعة </a:t>
            </a:r>
            <a:r>
              <a:rPr lang="ar-IQ" b="1" dirty="0" smtClean="0">
                <a:latin typeface="Arial" pitchFamily="34" charset="0"/>
                <a:cs typeface="Arial" pitchFamily="34" charset="0"/>
              </a:rPr>
              <a:t>المكونات وكيفية المحافظة عليها في السائل </a:t>
            </a:r>
            <a:r>
              <a:rPr lang="ar-IQ" b="1" dirty="0">
                <a:latin typeface="Arial" pitchFamily="34" charset="0"/>
                <a:cs typeface="Arial" pitchFamily="34" charset="0"/>
              </a:rPr>
              <a:t>خارج </a:t>
            </a:r>
            <a:r>
              <a:rPr lang="ar-IQ" b="1" dirty="0" smtClean="0">
                <a:latin typeface="Arial" pitchFamily="34" charset="0"/>
                <a:cs typeface="Arial" pitchFamily="34" charset="0"/>
              </a:rPr>
              <a:t>الخلايا..</a:t>
            </a:r>
            <a:endParaRPr lang="ar-IQ" b="1" dirty="0">
              <a:latin typeface="Arial" pitchFamily="34" charset="0"/>
              <a:cs typeface="Arial" pitchFamily="34" charset="0"/>
            </a:endParaRPr>
          </a:p>
          <a:p>
            <a:pPr marL="82296" indent="0">
              <a:buNone/>
            </a:pPr>
            <a:endParaRPr lang="ar-IQ" b="1" dirty="0"/>
          </a:p>
          <a:p>
            <a:endParaRPr lang="ar-IQ" dirty="0"/>
          </a:p>
        </p:txBody>
      </p:sp>
    </p:spTree>
    <p:extLst>
      <p:ext uri="{BB962C8B-B14F-4D97-AF65-F5344CB8AC3E}">
        <p14:creationId xmlns:p14="http://schemas.microsoft.com/office/powerpoint/2010/main" val="2644948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3666</TotalTime>
  <Words>2436</Words>
  <Application>Microsoft Office PowerPoint</Application>
  <PresentationFormat>عرض على الشاشة (3:4)‏</PresentationFormat>
  <Paragraphs>119</Paragraphs>
  <Slides>32</Slides>
  <Notes>1</Notes>
  <HiddenSlides>0</HiddenSlides>
  <MMClips>0</MMClips>
  <ScaleCrop>false</ScaleCrop>
  <HeadingPairs>
    <vt:vector size="4" baseType="variant">
      <vt:variant>
        <vt:lpstr>نسق</vt:lpstr>
      </vt:variant>
      <vt:variant>
        <vt:i4>2</vt:i4>
      </vt:variant>
      <vt:variant>
        <vt:lpstr>عناوين الشرائح</vt:lpstr>
      </vt:variant>
      <vt:variant>
        <vt:i4>32</vt:i4>
      </vt:variant>
    </vt:vector>
  </HeadingPairs>
  <TitlesOfParts>
    <vt:vector size="34" baseType="lpstr">
      <vt:lpstr>أصل</vt:lpstr>
      <vt:lpstr>انقلاب</vt:lpstr>
      <vt:lpstr>عرض تقديمي في PowerPoint</vt:lpstr>
      <vt:lpstr>عرض تقديمي في PowerPoint</vt:lpstr>
      <vt:lpstr>مقدمة</vt:lpstr>
      <vt:lpstr>السائل " الخلالي" المحيط الداخلي" " بين الخلايا " النسيجي" </vt:lpstr>
      <vt:lpstr>مكونات الاملاح المعدنية الرئيسة خارج الخلايا</vt:lpstr>
      <vt:lpstr>عرض تقديمي في PowerPoint</vt:lpstr>
      <vt:lpstr>عرض تقديمي في PowerPoint</vt:lpstr>
      <vt:lpstr> " الاستتباب "  " الاستقرار الذاتي " Homeostasisالأتزان الداخلي في الراحة والجهد البدني :</vt:lpstr>
      <vt:lpstr>عرض تقديمي في PowerPoint</vt:lpstr>
      <vt:lpstr>الاتزان – الاستتباب اثناء اداء النشاط الرياضي </vt:lpstr>
      <vt:lpstr>عرض تقديمي في PowerPoint</vt:lpstr>
      <vt:lpstr>عرض تقديمي في PowerPoint</vt:lpstr>
      <vt:lpstr>عرض تقديمي في PowerPoint</vt:lpstr>
      <vt:lpstr>عرض تقديمي في PowerPoint</vt:lpstr>
      <vt:lpstr>تنظيم وظائف الجسم والتمرين البدني</vt:lpstr>
      <vt:lpstr>الجهاز الهرموني</vt:lpstr>
      <vt:lpstr>آليات التحكم في وظائف الجسم </vt:lpstr>
      <vt:lpstr>الماء </vt:lpstr>
      <vt:lpstr>عرض تقديمي في PowerPoint</vt:lpstr>
      <vt:lpstr>آليات التحكم بالصوديوم</vt:lpstr>
      <vt:lpstr>عرض تقديمي في PowerPoint</vt:lpstr>
      <vt:lpstr>عرض تقديمي في PowerPoint</vt:lpstr>
      <vt:lpstr>آلية التحكم في O2 وCO2 في الراحة والجهد البدني </vt:lpstr>
      <vt:lpstr>في الجهد</vt:lpstr>
      <vt:lpstr>شكل يوضح جريان الدم واستهلاك الاوكسجين من قبل الخلايا ومستوى تركيزه في السائل الخلالي </vt:lpstr>
      <vt:lpstr>آلية التحكم في الضغط الدموي الشرياني في الراحة والتمرين البدني </vt:lpstr>
      <vt:lpstr>عرض تقديمي في PowerPoint</vt:lpstr>
      <vt:lpstr>التدريب او اقامة المنافسات في المرتفعات ( انخفاض الضغط الاوكسجيني )</vt:lpstr>
      <vt:lpstr>عرض تقديمي في PowerPoint</vt:lpstr>
      <vt:lpstr>خواص آليات التحكم والتمرين البدني   </vt:lpstr>
      <vt:lpstr>    تقييم جهاز التحكم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معمر للحاسبات</cp:lastModifiedBy>
  <cp:revision>186</cp:revision>
  <dcterms:created xsi:type="dcterms:W3CDTF">2010-05-16T14:38:32Z</dcterms:created>
  <dcterms:modified xsi:type="dcterms:W3CDTF">2018-10-09T05:14:41Z</dcterms:modified>
</cp:coreProperties>
</file>